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43"/>
  </p:notesMasterIdLst>
  <p:handoutMasterIdLst>
    <p:handoutMasterId r:id="rId44"/>
  </p:handoutMasterIdLst>
  <p:sldIdLst>
    <p:sldId id="2749" r:id="rId3"/>
    <p:sldId id="2763" r:id="rId4"/>
    <p:sldId id="2765" r:id="rId5"/>
    <p:sldId id="2767" r:id="rId6"/>
    <p:sldId id="2772" r:id="rId7"/>
    <p:sldId id="2773" r:id="rId8"/>
    <p:sldId id="2764" r:id="rId9"/>
    <p:sldId id="2768" r:id="rId10"/>
    <p:sldId id="2766" r:id="rId11"/>
    <p:sldId id="2769" r:id="rId12"/>
    <p:sldId id="2770" r:id="rId13"/>
    <p:sldId id="2774" r:id="rId14"/>
    <p:sldId id="2775" r:id="rId15"/>
    <p:sldId id="2776" r:id="rId16"/>
    <p:sldId id="2777" r:id="rId17"/>
    <p:sldId id="2778" r:id="rId18"/>
    <p:sldId id="2779" r:id="rId19"/>
    <p:sldId id="2780" r:id="rId20"/>
    <p:sldId id="2781" r:id="rId21"/>
    <p:sldId id="2783" r:id="rId22"/>
    <p:sldId id="2782" r:id="rId23"/>
    <p:sldId id="2795" r:id="rId24"/>
    <p:sldId id="2796" r:id="rId25"/>
    <p:sldId id="2784" r:id="rId26"/>
    <p:sldId id="2785" r:id="rId27"/>
    <p:sldId id="2786" r:id="rId28"/>
    <p:sldId id="2787" r:id="rId29"/>
    <p:sldId id="2771" r:id="rId30"/>
    <p:sldId id="2789" r:id="rId31"/>
    <p:sldId id="2802" r:id="rId32"/>
    <p:sldId id="2800" r:id="rId33"/>
    <p:sldId id="2801" r:id="rId34"/>
    <p:sldId id="2791" r:id="rId35"/>
    <p:sldId id="2790" r:id="rId36"/>
    <p:sldId id="2792" r:id="rId37"/>
    <p:sldId id="2793" r:id="rId38"/>
    <p:sldId id="2794" r:id="rId39"/>
    <p:sldId id="2797" r:id="rId40"/>
    <p:sldId id="2798" r:id="rId41"/>
    <p:sldId id="2433" r:id="rId42"/>
  </p:sldIdLst>
  <p:sldSz cx="12192000" cy="6858000"/>
  <p:notesSz cx="6735763" cy="9866313"/>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44" userDrawn="1">
          <p15:clr>
            <a:srgbClr val="A4A3A4"/>
          </p15:clr>
        </p15:guide>
        <p15:guide id="2" pos="7306" userDrawn="1">
          <p15:clr>
            <a:srgbClr val="A4A3A4"/>
          </p15:clr>
        </p15:guide>
        <p15:guide id="3" orient="horz" pos="630" userDrawn="1">
          <p15:clr>
            <a:srgbClr val="A4A3A4"/>
          </p15:clr>
        </p15:guide>
        <p15:guide id="4" orient="horz" pos="38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茂源" initials="闫茂源"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DF7"/>
    <a:srgbClr val="E3F4E0"/>
    <a:srgbClr val="FDE8D0"/>
    <a:srgbClr val="7D3C4A"/>
    <a:srgbClr val="F3F4F5"/>
    <a:srgbClr val="01518E"/>
    <a:srgbClr val="FFFFFF"/>
    <a:srgbClr val="034A90"/>
    <a:srgbClr val="2B71B8"/>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2082" autoAdjust="0"/>
  </p:normalViewPr>
  <p:slideViewPr>
    <p:cSldViewPr snapToGrid="0" showGuides="1">
      <p:cViewPr varScale="1">
        <p:scale>
          <a:sx n="105" d="100"/>
          <a:sy n="105" d="100"/>
        </p:scale>
        <p:origin x="804" y="108"/>
      </p:cViewPr>
      <p:guideLst>
        <p:guide pos="244"/>
        <p:guide pos="7306"/>
        <p:guide orient="horz" pos="630"/>
        <p:guide orient="horz" pos="3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18831" cy="495029"/>
          </a:xfrm>
          <a:prstGeom prst="rect">
            <a:avLst/>
          </a:prstGeom>
        </p:spPr>
        <p:txBody>
          <a:bodyPr vert="horz" lIns="90644" tIns="45322" rIns="90644" bIns="45322" rtlCol="0"/>
          <a:lstStyle>
            <a:lvl1pPr algn="l">
              <a:defRPr sz="1200"/>
            </a:lvl1pPr>
          </a:lstStyle>
          <a:p>
            <a:endParaRPr lang="zh-CN" altLang="en-US"/>
          </a:p>
        </p:txBody>
      </p:sp>
      <p:sp>
        <p:nvSpPr>
          <p:cNvPr id="3" name="日期占位符 2"/>
          <p:cNvSpPr>
            <a:spLocks noGrp="1"/>
          </p:cNvSpPr>
          <p:nvPr>
            <p:ph type="dt" sz="quarter" idx="1"/>
          </p:nvPr>
        </p:nvSpPr>
        <p:spPr>
          <a:xfrm>
            <a:off x="3815374" y="0"/>
            <a:ext cx="2918831" cy="495029"/>
          </a:xfrm>
          <a:prstGeom prst="rect">
            <a:avLst/>
          </a:prstGeom>
        </p:spPr>
        <p:txBody>
          <a:bodyPr vert="horz" lIns="90644" tIns="45322" rIns="90644" bIns="45322" rtlCol="0"/>
          <a:lstStyle>
            <a:lvl1pPr algn="r">
              <a:defRPr sz="1200"/>
            </a:lvl1pPr>
          </a:lstStyle>
          <a:p>
            <a:fld id="{B8DFF649-4D67-4DBA-B0AD-5E6471D3F054}" type="datetimeFigureOut">
              <a:rPr lang="zh-CN" altLang="en-US" smtClean="0"/>
              <a:t>2025-04-21</a:t>
            </a:fld>
            <a:endParaRPr lang="zh-CN" altLang="en-US"/>
          </a:p>
        </p:txBody>
      </p:sp>
      <p:sp>
        <p:nvSpPr>
          <p:cNvPr id="4" name="页脚占位符 3"/>
          <p:cNvSpPr>
            <a:spLocks noGrp="1"/>
          </p:cNvSpPr>
          <p:nvPr>
            <p:ph type="ftr" sz="quarter" idx="2"/>
          </p:nvPr>
        </p:nvSpPr>
        <p:spPr>
          <a:xfrm>
            <a:off x="1" y="9371287"/>
            <a:ext cx="2918831" cy="495028"/>
          </a:xfrm>
          <a:prstGeom prst="rect">
            <a:avLst/>
          </a:prstGeom>
        </p:spPr>
        <p:txBody>
          <a:bodyPr vert="horz" lIns="90644" tIns="45322" rIns="90644" bIns="45322"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4" y="9371287"/>
            <a:ext cx="2918831" cy="495028"/>
          </a:xfrm>
          <a:prstGeom prst="rect">
            <a:avLst/>
          </a:prstGeom>
        </p:spPr>
        <p:txBody>
          <a:bodyPr vert="horz" lIns="90644" tIns="45322" rIns="90644" bIns="45322" rtlCol="0" anchor="b"/>
          <a:lstStyle>
            <a:lvl1pPr algn="r">
              <a:defRPr sz="1200"/>
            </a:lvl1pPr>
          </a:lstStyle>
          <a:p>
            <a:fld id="{C4E740F6-53FE-4428-B390-2A61203F2F92}" type="slidenum">
              <a:rPr lang="zh-CN" altLang="en-US" smtClean="0"/>
              <a:t>‹#›</a:t>
            </a:fld>
            <a:endParaRPr lang="zh-CN" altLang="en-US"/>
          </a:p>
        </p:txBody>
      </p:sp>
    </p:spTree>
    <p:extLst>
      <p:ext uri="{BB962C8B-B14F-4D97-AF65-F5344CB8AC3E}">
        <p14:creationId xmlns:p14="http://schemas.microsoft.com/office/powerpoint/2010/main" val="2292899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18831" cy="495029"/>
          </a:xfrm>
          <a:prstGeom prst="rect">
            <a:avLst/>
          </a:prstGeom>
        </p:spPr>
        <p:txBody>
          <a:bodyPr vert="horz" lIns="90644" tIns="45322" rIns="90644" bIns="45322" rtlCol="0"/>
          <a:lstStyle>
            <a:lvl1pPr algn="l">
              <a:defRPr sz="1200"/>
            </a:lvl1pPr>
          </a:lstStyle>
          <a:p>
            <a:endParaRPr lang="zh-CN" altLang="en-US"/>
          </a:p>
        </p:txBody>
      </p:sp>
      <p:sp>
        <p:nvSpPr>
          <p:cNvPr id="3" name="日期占位符 2"/>
          <p:cNvSpPr>
            <a:spLocks noGrp="1"/>
          </p:cNvSpPr>
          <p:nvPr>
            <p:ph type="dt" idx="1"/>
          </p:nvPr>
        </p:nvSpPr>
        <p:spPr>
          <a:xfrm>
            <a:off x="3815374" y="0"/>
            <a:ext cx="2918831" cy="495029"/>
          </a:xfrm>
          <a:prstGeom prst="rect">
            <a:avLst/>
          </a:prstGeom>
        </p:spPr>
        <p:txBody>
          <a:bodyPr vert="horz" lIns="90644" tIns="45322" rIns="90644" bIns="45322" rtlCol="0"/>
          <a:lstStyle>
            <a:lvl1pPr algn="r">
              <a:defRPr sz="1200"/>
            </a:lvl1pPr>
          </a:lstStyle>
          <a:p>
            <a:fld id="{06FA4BB8-CD19-44EC-AA8C-534D7C2E62CD}" type="datetimeFigureOut">
              <a:rPr lang="zh-CN" altLang="en-US" smtClean="0"/>
              <a:t>2025-04-21</a:t>
            </a:fld>
            <a:endParaRPr lang="zh-CN" altLang="en-US"/>
          </a:p>
        </p:txBody>
      </p:sp>
      <p:sp>
        <p:nvSpPr>
          <p:cNvPr id="4" name="幻灯片图像占位符 3"/>
          <p:cNvSpPr>
            <a:spLocks noGrp="1" noRot="1" noChangeAspect="1"/>
          </p:cNvSpPr>
          <p:nvPr>
            <p:ph type="sldImg" idx="2"/>
          </p:nvPr>
        </p:nvSpPr>
        <p:spPr>
          <a:xfrm>
            <a:off x="407988" y="1231900"/>
            <a:ext cx="5919787" cy="3330575"/>
          </a:xfrm>
          <a:prstGeom prst="rect">
            <a:avLst/>
          </a:prstGeom>
          <a:noFill/>
          <a:ln w="12700">
            <a:solidFill>
              <a:prstClr val="black"/>
            </a:solidFill>
          </a:ln>
        </p:spPr>
        <p:txBody>
          <a:bodyPr vert="horz" lIns="90644" tIns="45322" rIns="90644" bIns="45322" rtlCol="0" anchor="ctr"/>
          <a:lstStyle/>
          <a:p>
            <a:endParaRPr lang="zh-CN" altLang="en-US"/>
          </a:p>
        </p:txBody>
      </p:sp>
      <p:sp>
        <p:nvSpPr>
          <p:cNvPr id="5" name="备注占位符 4"/>
          <p:cNvSpPr>
            <a:spLocks noGrp="1"/>
          </p:cNvSpPr>
          <p:nvPr>
            <p:ph type="body" sz="quarter" idx="3"/>
          </p:nvPr>
        </p:nvSpPr>
        <p:spPr>
          <a:xfrm>
            <a:off x="673577" y="4748164"/>
            <a:ext cx="5388610" cy="3884861"/>
          </a:xfrm>
          <a:prstGeom prst="rect">
            <a:avLst/>
          </a:prstGeom>
        </p:spPr>
        <p:txBody>
          <a:bodyPr vert="horz" lIns="90644" tIns="45322" rIns="90644" bIns="45322"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371287"/>
            <a:ext cx="2918831" cy="495028"/>
          </a:xfrm>
          <a:prstGeom prst="rect">
            <a:avLst/>
          </a:prstGeom>
        </p:spPr>
        <p:txBody>
          <a:bodyPr vert="horz" lIns="90644" tIns="45322" rIns="90644" bIns="45322"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4" y="9371287"/>
            <a:ext cx="2918831" cy="495028"/>
          </a:xfrm>
          <a:prstGeom prst="rect">
            <a:avLst/>
          </a:prstGeom>
        </p:spPr>
        <p:txBody>
          <a:bodyPr vert="horz" lIns="90644" tIns="45322" rIns="90644" bIns="45322" rtlCol="0" anchor="b"/>
          <a:lstStyle>
            <a:lvl1pPr algn="r">
              <a:defRPr sz="1200"/>
            </a:lvl1pPr>
          </a:lstStyle>
          <a:p>
            <a:fld id="{C509D7D4-BC5B-47D2-AC50-E2945807DE21}" type="slidenum">
              <a:rPr lang="zh-CN" altLang="en-US" smtClean="0"/>
              <a:t>‹#›</a:t>
            </a:fld>
            <a:endParaRPr lang="zh-CN" altLang="en-US"/>
          </a:p>
        </p:txBody>
      </p:sp>
    </p:spTree>
    <p:extLst>
      <p:ext uri="{BB962C8B-B14F-4D97-AF65-F5344CB8AC3E}">
        <p14:creationId xmlns:p14="http://schemas.microsoft.com/office/powerpoint/2010/main" val="15819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endParaRPr lang="zh-CN" altLang="en-US" dirty="0"/>
          </a:p>
        </p:txBody>
      </p:sp>
      <p:sp>
        <p:nvSpPr>
          <p:cNvPr id="4" name="灯片编号占位符 3"/>
          <p:cNvSpPr>
            <a:spLocks noGrp="1"/>
          </p:cNvSpPr>
          <p:nvPr>
            <p:ph type="sldNum" sz="quarter" idx="10"/>
          </p:nvPr>
        </p:nvSpPr>
        <p:spPr/>
        <p:txBody>
          <a:bodyPr/>
          <a:lstStyle/>
          <a:p>
            <a:pPr defTabSz="906145">
              <a:defRPr/>
            </a:pPr>
            <a:fld id="{1852E833-5B99-4EB9-9106-45F6E37052D5}" type="slidenum">
              <a:rPr lang="zh-CN" altLang="en-US">
                <a:solidFill>
                  <a:prstClr val="black"/>
                </a:solidFill>
                <a:latin typeface="等线" panose="02010600030101010101" charset="-122"/>
                <a:ea typeface="等线" panose="02010600030101010101" charset="-122"/>
              </a:rPr>
              <a:t>1</a:t>
            </a:fld>
            <a:endParaRPr lang="zh-CN" altLang="en-US">
              <a:solidFill>
                <a:prstClr val="black"/>
              </a:solidFill>
              <a:latin typeface="等线" panose="02010600030101010101" charset="-122"/>
              <a:ea typeface="等线" panose="02010600030101010101" charset="-122"/>
            </a:endParaRPr>
          </a:p>
        </p:txBody>
      </p:sp>
    </p:spTree>
    <p:extLst>
      <p:ext uri="{BB962C8B-B14F-4D97-AF65-F5344CB8AC3E}">
        <p14:creationId xmlns:p14="http://schemas.microsoft.com/office/powerpoint/2010/main" val="3511277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9763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219108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28536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3023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77287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77714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12150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7667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88371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5255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48951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47544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77781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238334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9994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87893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00724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67793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628717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86590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7686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04772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98744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30949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66881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87380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42395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41495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56514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81721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0147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4511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190975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52E833-5B99-4EB9-9106-45F6E37052D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2059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3439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01311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601330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16841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52003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lIns="91434" tIns="45718" rIns="91434" bIns="45718"/>
          <a:lstStyle>
            <a:lvl1pPr defTabSz="456565">
              <a:defRPr/>
            </a:lvl1pPr>
          </a:lstStyle>
          <a:p>
            <a:pPr marL="0" marR="0" lvl="0" indent="0" algn="l" defTabSz="4565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9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9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lIns="91434" tIns="45718" rIns="91434" bIns="45718"/>
          <a:lstStyle>
            <a:lvl1pPr defTabSz="456565">
              <a:defRPr/>
            </a:lvl1pP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4"/>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4"/>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9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1" y="12"/>
            <a:ext cx="1023209" cy="11196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0" y="6284921"/>
            <a:ext cx="12192000" cy="1587"/>
          </a:xfrm>
          <a:prstGeom prst="line">
            <a:avLst/>
          </a:prstGeom>
        </p:spPr>
        <p:style>
          <a:lnRef idx="3">
            <a:schemeClr val="accent1"/>
          </a:lnRef>
          <a:fillRef idx="0">
            <a:schemeClr val="accent1"/>
          </a:fillRef>
          <a:effectRef idx="2">
            <a:schemeClr val="accent1"/>
          </a:effectRef>
          <a:fontRef idx="minor">
            <a:schemeClr val="tx1"/>
          </a:fontRef>
        </p:style>
      </p:cxnSp>
      <p:pic>
        <p:nvPicPr>
          <p:cNvPr id="4" name="图片 3" descr="ppt2.tif"/>
          <p:cNvPicPr>
            <a:picLocks noChangeAspect="1"/>
          </p:cNvPicPr>
          <p:nvPr userDrawn="1"/>
        </p:nvPicPr>
        <p:blipFill>
          <a:blip r:embed="rId2" cstate="print"/>
          <a:stretch>
            <a:fillRect/>
          </a:stretch>
        </p:blipFill>
        <p:spPr>
          <a:xfrm>
            <a:off x="0" y="2"/>
            <a:ext cx="12192000" cy="1257300"/>
          </a:xfrm>
          <a:prstGeom prst="rect">
            <a:avLst/>
          </a:prstGeom>
          <a:ln>
            <a:noFill/>
          </a:ln>
          <a:effectLst>
            <a:outerShdw blurRad="190500" algn="tl" rotWithShape="0">
              <a:srgbClr val="000000">
                <a:alpha val="70000"/>
              </a:srgbClr>
            </a:outerShdw>
          </a:effectLst>
        </p:spPr>
      </p:pic>
      <p:sp>
        <p:nvSpPr>
          <p:cNvPr id="18" name="内容占位符 2"/>
          <p:cNvSpPr>
            <a:spLocks noGrp="1"/>
          </p:cNvSpPr>
          <p:nvPr>
            <p:ph idx="13"/>
          </p:nvPr>
        </p:nvSpPr>
        <p:spPr>
          <a:xfrm>
            <a:off x="476213" y="1543061"/>
            <a:ext cx="10752667" cy="3600451"/>
          </a:xfrm>
          <a:prstGeom prst="rect">
            <a:avLst/>
          </a:prstGeom>
        </p:spPr>
        <p:txBody>
          <a:bodyPr/>
          <a:lstStyle>
            <a:lvl1pPr>
              <a:defRPr b="1">
                <a:solidFill>
                  <a:srgbClr val="00478B"/>
                </a:solidFill>
                <a:latin typeface="微软雅黑" panose="020B0503020204020204" charset="-122"/>
                <a:ea typeface="微软雅黑" panose="020B0503020204020204" charset="-122"/>
              </a:defRPr>
            </a:lvl1pPr>
            <a:lvl2pPr>
              <a:defRPr b="1">
                <a:solidFill>
                  <a:schemeClr val="tx1"/>
                </a:solidFill>
                <a:latin typeface="微软雅黑" panose="020B0503020204020204" charset="-122"/>
                <a:ea typeface="微软雅黑" panose="020B0503020204020204" charset="-122"/>
              </a:defRPr>
            </a:lvl2pPr>
            <a:lvl3pPr>
              <a:defRPr b="1">
                <a:solidFill>
                  <a:schemeClr val="tx1"/>
                </a:solidFill>
                <a:latin typeface="微软雅黑" panose="020B0503020204020204" charset="-122"/>
                <a:ea typeface="微软雅黑" panose="020B0503020204020204" charset="-122"/>
              </a:defRPr>
            </a:lvl3pPr>
            <a:lvl4pPr>
              <a:defRPr b="1">
                <a:solidFill>
                  <a:schemeClr val="tx1"/>
                </a:solidFill>
                <a:latin typeface="微软雅黑" panose="020B0503020204020204" charset="-122"/>
                <a:ea typeface="微软雅黑" panose="020B0503020204020204" charset="-122"/>
              </a:defRPr>
            </a:lvl4pPr>
            <a:lvl5pPr>
              <a:defRPr b="1">
                <a:solidFill>
                  <a:schemeClr val="tx1"/>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5"/>
          <p:cNvSpPr>
            <a:spLocks noGrp="1"/>
          </p:cNvSpPr>
          <p:nvPr>
            <p:ph type="sldNum" sz="quarter" idx="14"/>
          </p:nvPr>
        </p:nvSpPr>
        <p:spPr>
          <a:xfrm>
            <a:off x="8737600" y="6423032"/>
            <a:ext cx="2844800" cy="365125"/>
          </a:xfrm>
          <a:prstGeom prst="rect">
            <a:avLst/>
          </a:prstGeom>
        </p:spPr>
        <p:txBody>
          <a:bodyPr vert="horz" wrap="square" lIns="91434" tIns="45718" rIns="91434" bIns="45718" numCol="1" anchor="t" anchorCtr="0" compatLnSpc="1"/>
          <a:lstStyle>
            <a:lvl1pPr algn="r" eaLnBrk="1" hangingPunct="1">
              <a:defRPr sz="1900">
                <a:solidFill>
                  <a:srgbClr val="000000"/>
                </a:solidFill>
                <a:latin typeface="Times New Roman" panose="02020603050405020304" pitchFamily="18" charset="0"/>
                <a:ea typeface="宋体" panose="02010600030101010101" pitchFamily="2" charset="-122"/>
                <a:cs typeface="Times New Roman" panose="02020603050405020304" pitchFamily="18" charset="0"/>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5790EB89-D834-4F60-B25E-8A0EE23596D8}" type="slidenum">
              <a:rPr kumimoji="0" lang="zh-CN" altLang="en-US" sz="19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fld>
            <a:endParaRPr kumimoji="0" lang="zh-CN" altLang="en-US" sz="19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Rectangle 4"/>
          <p:cNvSpPr>
            <a:spLocks noGrp="1" noChangeArrowheads="1"/>
          </p:cNvSpPr>
          <p:nvPr>
            <p:ph type="dt" sz="half" idx="15"/>
          </p:nvPr>
        </p:nvSpPr>
        <p:spPr>
          <a:xfrm>
            <a:off x="609600" y="6381749"/>
            <a:ext cx="2844800" cy="476251"/>
          </a:xfrm>
          <a:prstGeom prst="rect">
            <a:avLst/>
          </a:prstGeom>
        </p:spPr>
        <p:txBody>
          <a:bodyPr/>
          <a:lstStyle>
            <a:lvl1pPr algn="l" eaLnBrk="1" fontAlgn="auto" hangingPunct="1">
              <a:spcBef>
                <a:spcPts val="0"/>
              </a:spcBef>
              <a:spcAft>
                <a:spcPts val="0"/>
              </a:spcAft>
              <a:defRPr sz="1900" b="1">
                <a:solidFill>
                  <a:srgbClr val="00478B"/>
                </a:solidFill>
                <a:latin typeface="微软雅黑" panose="020B0503020204020204" charset="-122"/>
                <a:ea typeface="微软雅黑" panose="020B0503020204020204" charset="-122"/>
                <a:cs typeface="Arial" panose="020B0604020202020204" pitchFamily="34" charset="0"/>
              </a:defRPr>
            </a:lvl1pPr>
          </a:lstStyle>
          <a:p>
            <a:pPr marL="0" marR="0" lvl="0" indent="0" algn="l" defTabSz="342265" rtl="0" eaLnBrk="1" fontAlgn="auto" latinLnBrk="0" hangingPunct="1">
              <a:lnSpc>
                <a:spcPct val="100000"/>
              </a:lnSpc>
              <a:spcBef>
                <a:spcPts val="0"/>
              </a:spcBef>
              <a:spcAft>
                <a:spcPts val="0"/>
              </a:spcAft>
              <a:buClrTx/>
              <a:buSzTx/>
              <a:buFontTx/>
              <a:buNone/>
              <a:defRPr/>
            </a:pPr>
            <a:endParaRPr kumimoji="0" lang="en-US" altLang="zh-CN" sz="1900" b="1" i="0" u="none" strike="noStrike" kern="1200" cap="none" spc="0" normalizeH="0" baseline="0" noProof="0">
              <a:ln>
                <a:noFill/>
              </a:ln>
              <a:solidFill>
                <a:srgbClr val="00478B"/>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 name="Rectangle 5"/>
          <p:cNvSpPr>
            <a:spLocks noGrp="1" noChangeArrowheads="1"/>
          </p:cNvSpPr>
          <p:nvPr>
            <p:ph type="ftr" sz="quarter" idx="16"/>
          </p:nvPr>
        </p:nvSpPr>
        <p:spPr>
          <a:xfrm>
            <a:off x="4165600" y="6381749"/>
            <a:ext cx="3860800" cy="476251"/>
          </a:xfrm>
          <a:prstGeom prst="rect">
            <a:avLst/>
          </a:prstGeom>
        </p:spPr>
        <p:txBody>
          <a:bodyPr vert="horz" wrap="square" lIns="91434" tIns="45718" rIns="91434" bIns="45718" numCol="1" anchor="t" anchorCtr="0" compatLnSpc="1"/>
          <a:lstStyle>
            <a:lvl1pPr eaLnBrk="1" hangingPunct="1">
              <a:defRPr sz="1900" b="1">
                <a:solidFill>
                  <a:srgbClr val="00478B"/>
                </a:solidFill>
                <a:latin typeface="微软雅黑" panose="020B0503020204020204" charset="-122"/>
                <a:ea typeface="微软雅黑" panose="020B0503020204020204" charset="-122"/>
                <a:cs typeface="Arial" panose="020B0604020202020204" pitchFamily="34" charset="0"/>
              </a:defRPr>
            </a:lvl1pPr>
          </a:lstStyle>
          <a:p>
            <a:pPr marL="0" marR="0" lvl="0" indent="0" algn="ctr" defTabSz="342265" rtl="0" eaLnBrk="1" fontAlgn="auto" latinLnBrk="0" hangingPunct="1">
              <a:lnSpc>
                <a:spcPct val="100000"/>
              </a:lnSpc>
              <a:spcBef>
                <a:spcPts val="0"/>
              </a:spcBef>
              <a:spcAft>
                <a:spcPts val="0"/>
              </a:spcAft>
              <a:buClrTx/>
              <a:buSzTx/>
              <a:buFontTx/>
              <a:buNone/>
              <a:defRPr/>
            </a:pPr>
            <a:fld id="{0EEF8363-2540-40A1-ABD1-54B87DFC0FCB}" type="slidenum">
              <a:rPr kumimoji="0" lang="en-US" altLang="zh-CN" sz="1900" b="1" i="0" u="none" strike="noStrike" kern="1200" cap="none" spc="0" normalizeH="0" baseline="0" noProof="0" smtClean="0">
                <a:ln>
                  <a:noFill/>
                </a:ln>
                <a:solidFill>
                  <a:srgbClr val="00478B"/>
                </a:solidFill>
                <a:effectLst/>
                <a:uLnTx/>
                <a:uFillTx/>
                <a:latin typeface="微软雅黑" panose="020B0503020204020204" charset="-122"/>
                <a:ea typeface="微软雅黑" panose="020B0503020204020204" charset="-122"/>
                <a:cs typeface="Arial" panose="020B0604020202020204" pitchFamily="34" charset="0"/>
              </a:rPr>
              <a:t>‹#›</a:t>
            </a:fld>
            <a:endParaRPr kumimoji="0" lang="en-US" altLang="zh-CN" sz="1900" b="1" i="0" u="none" strike="noStrike" kern="1200" cap="none" spc="0" normalizeH="0" baseline="0" noProof="0">
              <a:ln>
                <a:noFill/>
              </a:ln>
              <a:solidFill>
                <a:srgbClr val="00478B"/>
              </a:solidFill>
              <a:effectLst/>
              <a:uLnTx/>
              <a:uFillTx/>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342265" rtl="0" eaLnBrk="1" fontAlgn="auto" latinLnBrk="0" hangingPunct="1">
              <a:lnSpc>
                <a:spcPct val="100000"/>
              </a:lnSpc>
              <a:spcBef>
                <a:spcPts val="0"/>
              </a:spcBef>
              <a:spcAft>
                <a:spcPts val="0"/>
              </a:spcAft>
              <a:buClrTx/>
              <a:buSzTx/>
              <a:buFontTx/>
              <a:buNone/>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342265" rtl="0" eaLnBrk="1" fontAlgn="auto" latinLnBrk="0" hangingPunct="1">
              <a:lnSpc>
                <a:spcPct val="100000"/>
              </a:lnSpc>
              <a:spcBef>
                <a:spcPts val="0"/>
              </a:spcBef>
              <a:spcAft>
                <a:spcPts val="0"/>
              </a:spcAft>
              <a:buClrTx/>
              <a:buSzTx/>
              <a:buFontTx/>
              <a:buNone/>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12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0" y="7"/>
            <a:ext cx="1023209" cy="11196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p:pic>
        <p:nvPicPr>
          <p:cNvPr id="5" name="Picture 2"/>
          <p:cNvPicPr>
            <a:picLocks noChangeAspect="1" noChangeArrowheads="1"/>
          </p:cNvPicPr>
          <p:nvPr userDrawn="1"/>
        </p:nvPicPr>
        <p:blipFill>
          <a:blip r:embed="rId2" cstate="print"/>
          <a:srcRect/>
          <a:stretch>
            <a:fillRect/>
          </a:stretch>
        </p:blipFill>
        <p:spPr bwMode="auto">
          <a:xfrm>
            <a:off x="1" y="6301317"/>
            <a:ext cx="12189179" cy="584200"/>
          </a:xfrm>
          <a:prstGeom prst="rect">
            <a:avLst/>
          </a:prstGeom>
          <a:noFill/>
          <a:ln w="9525">
            <a:noFill/>
            <a:miter lim="800000"/>
            <a:headEnd/>
            <a:tailEnd/>
          </a:ln>
        </p:spPr>
      </p:pic>
      <p:pic>
        <p:nvPicPr>
          <p:cNvPr id="6" name="Picture 3" descr="logo"/>
          <p:cNvPicPr>
            <a:picLocks noChangeAspect="1" noChangeArrowheads="1"/>
          </p:cNvPicPr>
          <p:nvPr userDrawn="1"/>
        </p:nvPicPr>
        <p:blipFill>
          <a:blip r:embed="rId3" cstate="print"/>
          <a:srcRect/>
          <a:stretch>
            <a:fillRect/>
          </a:stretch>
        </p:blipFill>
        <p:spPr bwMode="auto">
          <a:xfrm>
            <a:off x="11071583" y="160867"/>
            <a:ext cx="1021644" cy="721784"/>
          </a:xfrm>
          <a:prstGeom prst="rect">
            <a:avLst/>
          </a:prstGeom>
          <a:noFill/>
          <a:ln w="9525">
            <a:noFill/>
            <a:miter lim="800000"/>
            <a:headEnd/>
            <a:tailEnd/>
          </a:ln>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07A3075A-DB2B-49B4-A2B7-154D1AA8959B}"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6301317"/>
            <a:ext cx="1218917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71583" y="160867"/>
            <a:ext cx="1021644" cy="72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FB5005DD-E773-4F5A-9340-A864BD633294}"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10" name="矩形 9"/>
          <p:cNvSpPr/>
          <p:nvPr userDrawn="1"/>
        </p:nvSpPr>
        <p:spPr>
          <a:xfrm>
            <a:off x="0" y="1"/>
            <a:ext cx="12192000" cy="960000"/>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1"/>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灯片编号占位符 6"/>
          <p:cNvSpPr>
            <a:spLocks noGrp="1"/>
          </p:cNvSpPr>
          <p:nvPr>
            <p:ph type="sldNum" sz="quarter" idx="12"/>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6D88E112-9C7D-491C-BCD1-B6E51E46212D}"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pic>
        <p:nvPicPr>
          <p:cNvPr id="12" name="Picture 2"/>
          <p:cNvPicPr>
            <a:picLocks noChangeAspect="1" noChangeArrowheads="1"/>
          </p:cNvPicPr>
          <p:nvPr userDrawn="1"/>
        </p:nvPicPr>
        <p:blipFill>
          <a:blip r:embed="rId2" cstate="print"/>
          <a:srcRect/>
          <a:stretch>
            <a:fillRect/>
          </a:stretch>
        </p:blipFill>
        <p:spPr bwMode="auto">
          <a:xfrm>
            <a:off x="7" y="6301317"/>
            <a:ext cx="1218776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logo"/>
          <p:cNvPicPr>
            <a:picLocks noChangeAspect="1" noChangeArrowheads="1"/>
          </p:cNvPicPr>
          <p:nvPr userDrawn="1"/>
        </p:nvPicPr>
        <p:blipFill>
          <a:blip r:embed="rId3" cstate="print"/>
          <a:srcRect/>
          <a:stretch>
            <a:fillRect/>
          </a:stretch>
        </p:blipFill>
        <p:spPr bwMode="auto">
          <a:xfrm>
            <a:off x="11280581" y="161856"/>
            <a:ext cx="812857"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42"/>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Footer Placeholder 7"/>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Footer Placeholder 3"/>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Footer Placeholder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image" Target="../media/image4.jpe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3" cstate="print">
            <a:extLst>
              <a:ext uri="{28A0092B-C50C-407E-A947-70E740481C1C}">
                <a14:useLocalDpi xmlns:a14="http://schemas.microsoft.com/office/drawing/2010/main" val="0"/>
              </a:ext>
            </a:extLst>
          </a:blip>
          <a:srcRect l="5375" r="7693"/>
          <a:stretch>
            <a:fillRect/>
          </a:stretch>
        </p:blipFill>
        <p:spPr>
          <a:xfrm>
            <a:off x="7392197" y="5076328"/>
            <a:ext cx="2055153" cy="1773053"/>
          </a:xfrm>
          <a:prstGeom prst="rect">
            <a:avLst/>
          </a:prstGeom>
        </p:spPr>
      </p:pic>
      <p:pic>
        <p:nvPicPr>
          <p:cNvPr id="8" name="图片 7"/>
          <p:cNvPicPr>
            <a:picLocks noChangeAspect="1"/>
          </p:cNvPicPr>
          <p:nvPr userDrawn="1"/>
        </p:nvPicPr>
        <p:blipFill rotWithShape="1">
          <a:blip r:embed="rId4" cstate="print">
            <a:extLst>
              <a:ext uri="{28A0092B-C50C-407E-A947-70E740481C1C}">
                <a14:useLocalDpi xmlns:a14="http://schemas.microsoft.com/office/drawing/2010/main" val="0"/>
              </a:ext>
            </a:extLst>
          </a:blip>
          <a:srcRect l="-1" r="846"/>
          <a:stretch>
            <a:fillRect/>
          </a:stretch>
        </p:blipFill>
        <p:spPr>
          <a:xfrm>
            <a:off x="2463382" y="5068761"/>
            <a:ext cx="2364071" cy="1788187"/>
          </a:xfrm>
          <a:prstGeom prst="rect">
            <a:avLst/>
          </a:prstGeom>
        </p:spPr>
      </p:pic>
      <p:sp>
        <p:nvSpPr>
          <p:cNvPr id="7" name="矩形 6"/>
          <p:cNvSpPr/>
          <p:nvPr userDrawn="1"/>
        </p:nvSpPr>
        <p:spPr>
          <a:xfrm>
            <a:off x="7" y="5074001"/>
            <a:ext cx="2356873" cy="1782947"/>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userDrawn="1"/>
        </p:nvSpPr>
        <p:spPr>
          <a:xfrm>
            <a:off x="-2369" y="5"/>
            <a:ext cx="4771209" cy="1052835"/>
          </a:xfrm>
          <a:prstGeom prst="rect">
            <a:avLst/>
          </a:prstGeom>
          <a:solidFill>
            <a:srgbClr val="41A2CD"/>
          </a:solidFill>
          <a:ln w="12700" cap="flat" cmpd="sng" algn="ctr">
            <a:noFill/>
            <a:prstDash val="solid"/>
            <a:miter lim="800000"/>
          </a:ln>
          <a:effectLst/>
        </p:spPr>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2" name="矩形 11"/>
          <p:cNvSpPr/>
          <p:nvPr userDrawn="1"/>
        </p:nvSpPr>
        <p:spPr>
          <a:xfrm>
            <a:off x="7327289" y="5"/>
            <a:ext cx="2403611" cy="1052835"/>
          </a:xfrm>
          <a:prstGeom prst="rect">
            <a:avLst/>
          </a:prstGeom>
          <a:solidFill>
            <a:srgbClr val="41A2CD"/>
          </a:solidFill>
          <a:ln w="12700" cap="flat" cmpd="sng" algn="ctr">
            <a:noFill/>
            <a:prstDash val="solid"/>
            <a:miter lim="800000"/>
          </a:ln>
          <a:effectLst/>
        </p:spPr>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pic>
        <p:nvPicPr>
          <p:cNvPr id="14" name="图片 13"/>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a:fillRect/>
          </a:stretch>
        </p:blipFill>
        <p:spPr>
          <a:xfrm>
            <a:off x="4865275" y="5"/>
            <a:ext cx="2354111" cy="1052835"/>
          </a:xfrm>
          <a:prstGeom prst="rect">
            <a:avLst/>
          </a:prstGeom>
        </p:spPr>
      </p:pic>
      <p:sp>
        <p:nvSpPr>
          <p:cNvPr id="15" name="矩形 14"/>
          <p:cNvSpPr/>
          <p:nvPr userDrawn="1"/>
        </p:nvSpPr>
        <p:spPr>
          <a:xfrm>
            <a:off x="4933955" y="5068766"/>
            <a:ext cx="2351740" cy="178818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7"/>
          <p:cNvSpPr/>
          <p:nvPr userDrawn="1"/>
        </p:nvSpPr>
        <p:spPr>
          <a:xfrm>
            <a:off x="9553853" y="5068773"/>
            <a:ext cx="2638151" cy="178818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userDrawn="1"/>
        </p:nvPicPr>
        <p:blipFill rotWithShape="1">
          <a:blip r:embed="rId6"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274341" y="5275081"/>
            <a:ext cx="1670968" cy="14642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4"/>
            <a:ext cx="10515600" cy="4351339"/>
          </a:xfrm>
          <a:prstGeom prst="rect">
            <a:avLst/>
          </a:prstGeom>
        </p:spPr>
        <p:txBody>
          <a:bodyPr vert="horz" lIns="91434" tIns="45718" rIns="91434"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34" tIns="45718" rIns="91434" bIns="45718" rtlCol="0" anchor="ctr"/>
          <a:lstStyle>
            <a:lvl1pPr algn="l" defTabSz="342265">
              <a:defRPr sz="1200">
                <a:solidFill>
                  <a:schemeClr val="tx1">
                    <a:tint val="75000"/>
                  </a:schemeClr>
                </a:solidFill>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2025-04-21</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4" tIns="45718" rIns="91434" bIns="45718" rtlCol="0" anchor="ctr"/>
          <a:lstStyle>
            <a:lvl1pPr algn="ctr" defTabSz="342265">
              <a:defRPr sz="1200">
                <a:solidFill>
                  <a:schemeClr val="tx1">
                    <a:tint val="75000"/>
                  </a:schemeClr>
                </a:solidFill>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4" tIns="45718" rIns="91434" bIns="45718" rtlCol="0" anchor="ctr"/>
          <a:lstStyle>
            <a:lvl1pPr algn="r" defTabSz="342265">
              <a:defRPr sz="1200">
                <a:solidFill>
                  <a:schemeClr val="tx1">
                    <a:tint val="75000"/>
                  </a:schemeClr>
                </a:solidFill>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矩形 6"/>
          <p:cNvSpPr/>
          <p:nvPr userDrawn="1"/>
        </p:nvSpPr>
        <p:spPr>
          <a:xfrm>
            <a:off x="-2369" y="9"/>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8" name="矩形 7"/>
          <p:cNvSpPr/>
          <p:nvPr userDrawn="1"/>
        </p:nvSpPr>
        <p:spPr>
          <a:xfrm>
            <a:off x="7327289" y="9"/>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pic>
        <p:nvPicPr>
          <p:cNvPr id="15" name="图片 14"/>
          <p:cNvPicPr>
            <a:picLocks noChangeAspect="1"/>
          </p:cNvPicPr>
          <p:nvPr userDrawn="1"/>
        </p:nvPicPr>
        <p:blipFill rotWithShape="1">
          <a:blip r:embed="rId20" cstate="print">
            <a:extLst>
              <a:ext uri="{28A0092B-C50C-407E-A947-70E740481C1C}">
                <a14:useLocalDpi xmlns:a14="http://schemas.microsoft.com/office/drawing/2010/main" val="0"/>
              </a:ext>
            </a:extLst>
          </a:blip>
          <a:srcRect/>
          <a:stretch>
            <a:fillRect/>
          </a:stretch>
        </p:blipFill>
        <p:spPr>
          <a:xfrm>
            <a:off x="4865277" y="9"/>
            <a:ext cx="2354111" cy="1052835"/>
          </a:xfrm>
          <a:prstGeom prst="rect">
            <a:avLst/>
          </a:prstGeom>
        </p:spPr>
      </p:pic>
      <p:pic>
        <p:nvPicPr>
          <p:cNvPr id="17" name="图片 16"/>
          <p:cNvPicPr>
            <a:picLocks noChangeAspect="1"/>
          </p:cNvPicPr>
          <p:nvPr userDrawn="1"/>
        </p:nvPicPr>
        <p:blipFill rotWithShape="1">
          <a:blip r:embed="rId21"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png"/><Relationship Id="rId5" Type="http://schemas.openxmlformats.org/officeDocument/2006/relationships/image" Target="../media/image1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8.png"/><Relationship Id="rId5" Type="http://schemas.openxmlformats.org/officeDocument/2006/relationships/image" Target="../media/image15.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166" y="86375"/>
            <a:ext cx="906575" cy="89506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sp>
        <p:nvSpPr>
          <p:cNvPr id="9" name="矩形 8"/>
          <p:cNvSpPr/>
          <p:nvPr/>
        </p:nvSpPr>
        <p:spPr>
          <a:xfrm>
            <a:off x="0" y="1548673"/>
            <a:ext cx="12192001" cy="110799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kern="100" dirty="0">
                <a:solidFill>
                  <a:srgbClr val="01518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计算机视觉与模式识别 </a:t>
            </a:r>
          </a:p>
        </p:txBody>
      </p:sp>
      <p:sp>
        <p:nvSpPr>
          <p:cNvPr id="19" name="矩形 18"/>
          <p:cNvSpPr/>
          <p:nvPr/>
        </p:nvSpPr>
        <p:spPr>
          <a:xfrm>
            <a:off x="5191760" y="5247005"/>
            <a:ext cx="1876425" cy="15525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 </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 </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pic>
        <p:nvPicPr>
          <p:cNvPr id="13" name="图片 12" descr="22b0be72a5d19feb720e0b397f70a07"/>
          <p:cNvPicPr>
            <a:picLocks noChangeAspect="1"/>
          </p:cNvPicPr>
          <p:nvPr/>
        </p:nvPicPr>
        <p:blipFill>
          <a:blip r:embed="rId5"/>
          <a:stretch>
            <a:fillRect/>
          </a:stretch>
        </p:blipFill>
        <p:spPr>
          <a:xfrm>
            <a:off x="7829550" y="17145"/>
            <a:ext cx="1341120" cy="1049020"/>
          </a:xfrm>
          <a:prstGeom prst="rect">
            <a:avLst/>
          </a:prstGeom>
        </p:spPr>
      </p:pic>
      <p:sp>
        <p:nvSpPr>
          <p:cNvPr id="8" name="文本框 7"/>
          <p:cNvSpPr txBox="1"/>
          <p:nvPr/>
        </p:nvSpPr>
        <p:spPr>
          <a:xfrm>
            <a:off x="721166" y="3536338"/>
            <a:ext cx="10649069" cy="830997"/>
          </a:xfrm>
          <a:prstGeom prst="rect">
            <a:avLst/>
          </a:prstGeom>
          <a:noFill/>
        </p:spPr>
        <p:txBody>
          <a:bodyPr wrap="none" rtlCol="0">
            <a:spAutoFit/>
          </a:bodyPr>
          <a:lstStyle/>
          <a:p>
            <a:r>
              <a:rPr lang="zh-CN" altLang="en-US" sz="4800" b="1" kern="100" dirty="0">
                <a:solidFill>
                  <a:srgbClr val="01518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多模态大模型及在其视觉任务中的应用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模态对齐</a:t>
            </a:r>
            <a:endParaRPr lang="zh-CN" altLang="en-US" dirty="0"/>
          </a:p>
        </p:txBody>
      </p:sp>
      <p:pic>
        <p:nvPicPr>
          <p:cNvPr id="3" name="图片 2"/>
          <p:cNvPicPr>
            <a:picLocks noChangeAspect="1"/>
          </p:cNvPicPr>
          <p:nvPr/>
        </p:nvPicPr>
        <p:blipFill>
          <a:blip r:embed="rId4"/>
          <a:stretch>
            <a:fillRect/>
          </a:stretch>
        </p:blipFill>
        <p:spPr>
          <a:xfrm>
            <a:off x="745760" y="4463337"/>
            <a:ext cx="10512908" cy="1971543"/>
          </a:xfrm>
          <a:prstGeom prst="rect">
            <a:avLst/>
          </a:prstGeom>
        </p:spPr>
      </p:pic>
      <p:sp>
        <p:nvSpPr>
          <p:cNvPr id="4" name="矩形 3"/>
          <p:cNvSpPr/>
          <p:nvPr/>
        </p:nvSpPr>
        <p:spPr>
          <a:xfrm>
            <a:off x="433589" y="2148299"/>
            <a:ext cx="11917250" cy="2400657"/>
          </a:xfrm>
          <a:prstGeom prst="rect">
            <a:avLst/>
          </a:prstGeom>
        </p:spPr>
        <p:txBody>
          <a:bodyPr wrap="square">
            <a:spAutoFit/>
          </a:bodyPr>
          <a:lstStyle/>
          <a:p>
            <a:pPr>
              <a:lnSpc>
                <a:spcPct val="150000"/>
              </a:lnSpc>
            </a:pPr>
            <a:r>
              <a:rPr lang="zh-CN" altLang="en-US" sz="2000" dirty="0"/>
              <a:t>模态之间的语义差异：</a:t>
            </a:r>
            <a:endParaRPr lang="en-US" altLang="zh-CN" sz="2000" dirty="0"/>
          </a:p>
          <a:p>
            <a:pPr marL="342900" indent="-342900">
              <a:lnSpc>
                <a:spcPct val="150000"/>
              </a:lnSpc>
              <a:buFont typeface="Wingdings" panose="05000000000000000000" pitchFamily="2" charset="2"/>
              <a:buChar char="p"/>
            </a:pPr>
            <a:r>
              <a:rPr lang="zh-CN" altLang="en-US" sz="2000" dirty="0"/>
              <a:t>模态间始终存在语义差异，无法彻底消除；影响模型性能</a:t>
            </a:r>
            <a:endParaRPr lang="en-US" altLang="zh-CN" sz="2000" dirty="0"/>
          </a:p>
          <a:p>
            <a:pPr marL="285750" indent="-285750">
              <a:lnSpc>
                <a:spcPct val="150000"/>
              </a:lnSpc>
              <a:buFont typeface="Wingdings" panose="05000000000000000000" pitchFamily="2" charset="2"/>
              <a:buChar char="p"/>
            </a:pPr>
            <a:r>
              <a:rPr lang="zh-CN" altLang="en-US" sz="2000" dirty="0"/>
              <a:t>生成错误的内容，这可能会对社会造成重大风险和潜在危害</a:t>
            </a:r>
            <a:endParaRPr lang="en-US" altLang="zh-CN" sz="2000" dirty="0"/>
          </a:p>
          <a:p>
            <a:pPr marL="285750" indent="-285750">
              <a:lnSpc>
                <a:spcPct val="150000"/>
              </a:lnSpc>
              <a:buFont typeface="Wingdings" panose="05000000000000000000" pitchFamily="2" charset="2"/>
              <a:buChar char="p"/>
            </a:pPr>
            <a:r>
              <a:rPr lang="zh-CN" altLang="en-US" sz="2000" dirty="0"/>
              <a:t>不适当的模态对齐方法，可能需要更多的参数，而性能的提高却很小，导致高计算成本和低效率。</a:t>
            </a:r>
            <a:endParaRPr lang="en-US" altLang="zh-CN" sz="2000" dirty="0"/>
          </a:p>
          <a:p>
            <a:pPr>
              <a:lnSpc>
                <a:spcPct val="150000"/>
              </a:lnSpc>
            </a:pPr>
            <a:r>
              <a:rPr lang="zh-CN" altLang="en-US" sz="2000" dirty="0"/>
              <a:t>因此，选择合适的模态对齐方法是至关重要的</a:t>
            </a:r>
          </a:p>
        </p:txBody>
      </p:sp>
      <p:sp>
        <p:nvSpPr>
          <p:cNvPr id="6" name="矩形 5"/>
          <p:cNvSpPr/>
          <p:nvPr/>
        </p:nvSpPr>
        <p:spPr>
          <a:xfrm>
            <a:off x="7606523" y="6331849"/>
            <a:ext cx="3170548"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https://arxiv.org/pdf/2311.07594</a:t>
            </a:r>
          </a:p>
        </p:txBody>
      </p:sp>
    </p:spTree>
    <p:extLst>
      <p:ext uri="{BB962C8B-B14F-4D97-AF65-F5344CB8AC3E}">
        <p14:creationId xmlns:p14="http://schemas.microsoft.com/office/powerpoint/2010/main" val="382431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模态对齐</a:t>
            </a:r>
            <a:endParaRPr lang="zh-CN" altLang="en-US" dirty="0"/>
          </a:p>
        </p:txBody>
      </p:sp>
      <p:pic>
        <p:nvPicPr>
          <p:cNvPr id="3" name="图片 2"/>
          <p:cNvPicPr>
            <a:picLocks noChangeAspect="1"/>
          </p:cNvPicPr>
          <p:nvPr/>
        </p:nvPicPr>
        <p:blipFill>
          <a:blip r:embed="rId4"/>
          <a:stretch>
            <a:fillRect/>
          </a:stretch>
        </p:blipFill>
        <p:spPr>
          <a:xfrm>
            <a:off x="2806032" y="78684"/>
            <a:ext cx="7771816" cy="6668840"/>
          </a:xfrm>
          <a:prstGeom prst="rect">
            <a:avLst/>
          </a:prstGeom>
        </p:spPr>
      </p:pic>
    </p:spTree>
    <p:extLst>
      <p:ext uri="{BB962C8B-B14F-4D97-AF65-F5344CB8AC3E}">
        <p14:creationId xmlns:p14="http://schemas.microsoft.com/office/powerpoint/2010/main" val="296599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模态对齐</a:t>
            </a:r>
            <a:endParaRPr lang="zh-CN" altLang="en-US" dirty="0"/>
          </a:p>
        </p:txBody>
      </p:sp>
      <p:sp>
        <p:nvSpPr>
          <p:cNvPr id="9" name="矩形 8"/>
          <p:cNvSpPr/>
          <p:nvPr/>
        </p:nvSpPr>
        <p:spPr>
          <a:xfrm>
            <a:off x="205946" y="3270889"/>
            <a:ext cx="2508957" cy="1286250"/>
          </a:xfrm>
          <a:prstGeom prst="rect">
            <a:avLst/>
          </a:prstGeom>
        </p:spPr>
        <p:txBody>
          <a:bodyPr wrap="none">
            <a:spAutoFit/>
          </a:bodyPr>
          <a:lstStyle/>
          <a:p>
            <a:pPr>
              <a:lnSpc>
                <a:spcPct val="150000"/>
              </a:lnSpc>
            </a:pPr>
            <a:r>
              <a:rPr lang="zh-CN" altLang="en-US" dirty="0">
                <a:solidFill>
                  <a:srgbClr val="222222"/>
                </a:solidFill>
                <a:latin typeface="Times New Roman" panose="02020603050405020304" pitchFamily="18" charset="0"/>
                <a:cs typeface="Times New Roman" panose="02020603050405020304" pitchFamily="18" charset="0"/>
              </a:rPr>
              <a:t>转换器（</a:t>
            </a:r>
            <a:r>
              <a:rPr lang="en-US" altLang="zh-CN" dirty="0">
                <a:solidFill>
                  <a:srgbClr val="222222"/>
                </a:solidFill>
                <a:latin typeface="Times New Roman" panose="02020603050405020304" pitchFamily="18" charset="0"/>
                <a:cs typeface="Times New Roman" panose="02020603050405020304" pitchFamily="18" charset="0"/>
              </a:rPr>
              <a:t>Converter</a:t>
            </a:r>
            <a:r>
              <a:rPr lang="zh-CN" altLang="en-US" dirty="0">
                <a:solidFill>
                  <a:srgbClr val="222222"/>
                </a:solidFill>
                <a:latin typeface="Times New Roman" panose="02020603050405020304" pitchFamily="18" charset="0"/>
                <a:cs typeface="Times New Roman" panose="02020603050405020304" pitchFamily="18" charset="0"/>
              </a:rPr>
              <a:t>）</a:t>
            </a:r>
            <a:endParaRPr lang="en-US" altLang="zh-CN" dirty="0">
              <a:solidFill>
                <a:srgbClr val="222222"/>
              </a:solidFill>
              <a:latin typeface="Times New Roman" panose="02020603050405020304" pitchFamily="18" charset="0"/>
              <a:cs typeface="Times New Roman" panose="02020603050405020304" pitchFamily="18" charset="0"/>
            </a:endParaRPr>
          </a:p>
          <a:p>
            <a:pPr>
              <a:lnSpc>
                <a:spcPct val="150000"/>
              </a:lnSpc>
            </a:pPr>
            <a:r>
              <a:rPr lang="zh-CN" altLang="en-US" dirty="0">
                <a:solidFill>
                  <a:srgbClr val="222222"/>
                </a:solidFill>
                <a:latin typeface="Times New Roman" panose="02020603050405020304" pitchFamily="18" charset="0"/>
                <a:cs typeface="Times New Roman" panose="02020603050405020304" pitchFamily="18" charset="0"/>
              </a:rPr>
              <a:t>感知器（</a:t>
            </a:r>
            <a:r>
              <a:rPr lang="en-US" altLang="zh-CN" dirty="0">
                <a:solidFill>
                  <a:srgbClr val="222222"/>
                </a:solidFill>
                <a:latin typeface="Times New Roman" panose="02020603050405020304" pitchFamily="18" charset="0"/>
                <a:cs typeface="Times New Roman" panose="02020603050405020304" pitchFamily="18" charset="0"/>
              </a:rPr>
              <a:t>Perceiver</a:t>
            </a:r>
            <a:r>
              <a:rPr lang="zh-CN" altLang="en-US" dirty="0">
                <a:solidFill>
                  <a:srgbClr val="222222"/>
                </a:solidFill>
                <a:latin typeface="Times New Roman" panose="02020603050405020304" pitchFamily="18" charset="0"/>
                <a:cs typeface="Times New Roman" panose="02020603050405020304" pitchFamily="18" charset="0"/>
              </a:rPr>
              <a:t>）</a:t>
            </a:r>
            <a:endParaRPr lang="en-US" altLang="zh-CN" dirty="0">
              <a:solidFill>
                <a:srgbClr val="222222"/>
              </a:solidFill>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工具（</a:t>
            </a:r>
            <a:r>
              <a:rPr lang="en-US" altLang="zh-CN" dirty="0">
                <a:latin typeface="Times New Roman" panose="02020603050405020304" pitchFamily="18" charset="0"/>
                <a:cs typeface="Times New Roman" panose="02020603050405020304" pitchFamily="18" charset="0"/>
              </a:rPr>
              <a:t>Tools Learning</a:t>
            </a:r>
            <a:r>
              <a:rPr lang="zh-CN" altLang="en-US" dirty="0">
                <a:latin typeface="Times New Roman" panose="02020603050405020304" pitchFamily="18" charset="0"/>
                <a:cs typeface="Times New Roman" panose="02020603050405020304" pitchFamily="18" charset="0"/>
              </a:rPr>
              <a:t>）</a:t>
            </a:r>
          </a:p>
        </p:txBody>
      </p:sp>
      <p:grpSp>
        <p:nvGrpSpPr>
          <p:cNvPr id="11" name="组合 10"/>
          <p:cNvGrpSpPr/>
          <p:nvPr/>
        </p:nvGrpSpPr>
        <p:grpSpPr>
          <a:xfrm>
            <a:off x="2798539" y="2194227"/>
            <a:ext cx="8411941" cy="4327464"/>
            <a:chOff x="2798539" y="2194227"/>
            <a:chExt cx="8411941" cy="4327464"/>
          </a:xfrm>
        </p:grpSpPr>
        <p:pic>
          <p:nvPicPr>
            <p:cNvPr id="4" name="图片 3"/>
            <p:cNvPicPr>
              <a:picLocks noChangeAspect="1"/>
            </p:cNvPicPr>
            <p:nvPr/>
          </p:nvPicPr>
          <p:blipFill>
            <a:blip r:embed="rId4"/>
            <a:stretch>
              <a:fillRect/>
            </a:stretch>
          </p:blipFill>
          <p:spPr>
            <a:xfrm>
              <a:off x="2798539" y="2194227"/>
              <a:ext cx="8363753" cy="4327464"/>
            </a:xfrm>
            <a:prstGeom prst="rect">
              <a:avLst/>
            </a:prstGeom>
          </p:spPr>
        </p:pic>
        <p:sp>
          <p:nvSpPr>
            <p:cNvPr id="10" name="矩形 9"/>
            <p:cNvSpPr/>
            <p:nvPr/>
          </p:nvSpPr>
          <p:spPr>
            <a:xfrm>
              <a:off x="4602051" y="6035899"/>
              <a:ext cx="575256" cy="394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2" name="矩形 11"/>
            <p:cNvSpPr/>
            <p:nvPr/>
          </p:nvSpPr>
          <p:spPr>
            <a:xfrm>
              <a:off x="7501944" y="6035899"/>
              <a:ext cx="575256" cy="394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4" name="矩形 13"/>
            <p:cNvSpPr/>
            <p:nvPr/>
          </p:nvSpPr>
          <p:spPr>
            <a:xfrm>
              <a:off x="10635224" y="6035899"/>
              <a:ext cx="575256" cy="394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49760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模态对齐</a:t>
            </a:r>
            <a:endParaRPr lang="zh-CN" altLang="en-US" dirty="0"/>
          </a:p>
        </p:txBody>
      </p:sp>
      <p:sp>
        <p:nvSpPr>
          <p:cNvPr id="6" name="矩形 5"/>
          <p:cNvSpPr/>
          <p:nvPr/>
        </p:nvSpPr>
        <p:spPr>
          <a:xfrm>
            <a:off x="386250" y="3764086"/>
            <a:ext cx="11445142" cy="2862322"/>
          </a:xfrm>
          <a:prstGeom prst="rect">
            <a:avLst/>
          </a:prstGeom>
        </p:spPr>
        <p:txBody>
          <a:bodyPr wrap="square">
            <a:spAutoFit/>
          </a:bodyPr>
          <a:lstStyle/>
          <a:p>
            <a:r>
              <a:rPr lang="zh-CN" altLang="en-US" b="1" dirty="0">
                <a:solidFill>
                  <a:srgbClr val="222222"/>
                </a:solidFill>
                <a:latin typeface="-apple-system"/>
              </a:rPr>
              <a:t>两者区别：</a:t>
            </a:r>
            <a:r>
              <a:rPr lang="zh-CN" altLang="en-US" dirty="0">
                <a:solidFill>
                  <a:srgbClr val="222222"/>
                </a:solidFill>
                <a:latin typeface="-apple-system"/>
              </a:rPr>
              <a:t>转换过程。</a:t>
            </a:r>
            <a:endParaRPr lang="en-US" altLang="zh-CN" dirty="0">
              <a:solidFill>
                <a:srgbClr val="222222"/>
              </a:solidFill>
              <a:latin typeface="-apple-system"/>
            </a:endParaRPr>
          </a:p>
          <a:p>
            <a:r>
              <a:rPr lang="zh-CN" altLang="en-US" dirty="0">
                <a:solidFill>
                  <a:srgbClr val="222222"/>
                </a:solidFill>
                <a:latin typeface="-apple-system"/>
              </a:rPr>
              <a:t>前者通常只是简单地在多模态编码器和</a:t>
            </a:r>
            <a:r>
              <a:rPr lang="en-US" altLang="zh-CN" dirty="0">
                <a:solidFill>
                  <a:srgbClr val="222222"/>
                </a:solidFill>
                <a:latin typeface="-apple-system"/>
              </a:rPr>
              <a:t>LLMs</a:t>
            </a:r>
            <a:r>
              <a:rPr lang="zh-CN" altLang="en-US" dirty="0">
                <a:solidFill>
                  <a:srgbClr val="222222"/>
                </a:solidFill>
                <a:latin typeface="-apple-system"/>
              </a:rPr>
              <a:t>之间添加一个可学习的转换模块，通常是一个线性投影器（</a:t>
            </a:r>
            <a:r>
              <a:rPr lang="en-US" altLang="zh-CN" dirty="0">
                <a:solidFill>
                  <a:srgbClr val="222222"/>
                </a:solidFill>
                <a:latin typeface="-apple-system"/>
              </a:rPr>
              <a:t>linear projector</a:t>
            </a:r>
            <a:r>
              <a:rPr lang="zh-CN" altLang="en-US" dirty="0">
                <a:solidFill>
                  <a:srgbClr val="222222"/>
                </a:solidFill>
                <a:latin typeface="-apple-system"/>
              </a:rPr>
              <a:t>）。转换器往往执行一对一的转换，因此更适合保留与空间相关的信息。</a:t>
            </a:r>
            <a:endParaRPr lang="en-US" altLang="zh-CN" dirty="0">
              <a:solidFill>
                <a:srgbClr val="222222"/>
              </a:solidFill>
              <a:latin typeface="-apple-system"/>
            </a:endParaRPr>
          </a:p>
          <a:p>
            <a:r>
              <a:rPr lang="zh-CN" altLang="en-US" dirty="0">
                <a:solidFill>
                  <a:srgbClr val="222222"/>
                </a:solidFill>
                <a:latin typeface="-apple-system"/>
              </a:rPr>
              <a:t>后者则在多模态编码器和</a:t>
            </a:r>
            <a:r>
              <a:rPr lang="en-US" altLang="zh-CN" dirty="0">
                <a:solidFill>
                  <a:srgbClr val="222222"/>
                </a:solidFill>
                <a:latin typeface="-apple-system"/>
              </a:rPr>
              <a:t>LLMs</a:t>
            </a:r>
            <a:r>
              <a:rPr lang="zh-CN" altLang="en-US" dirty="0">
                <a:solidFill>
                  <a:srgbClr val="222222"/>
                </a:solidFill>
                <a:latin typeface="-apple-system"/>
              </a:rPr>
              <a:t>之间加入了一个复杂的感知模块（</a:t>
            </a:r>
            <a:r>
              <a:rPr lang="en-US" altLang="zh-CN" dirty="0">
                <a:solidFill>
                  <a:srgbClr val="222222"/>
                </a:solidFill>
                <a:latin typeface="-apple-system"/>
              </a:rPr>
              <a:t>perception module</a:t>
            </a:r>
            <a:r>
              <a:rPr lang="zh-CN" altLang="en-US" dirty="0">
                <a:solidFill>
                  <a:srgbClr val="222222"/>
                </a:solidFill>
                <a:latin typeface="-apple-system"/>
              </a:rPr>
              <a:t>）。这个感知模块通常通过自注意力机制（</a:t>
            </a:r>
            <a:r>
              <a:rPr lang="en-US" altLang="zh-CN" dirty="0">
                <a:solidFill>
                  <a:srgbClr val="222222"/>
                </a:solidFill>
                <a:latin typeface="-apple-system"/>
              </a:rPr>
              <a:t>self-attention mechanism</a:t>
            </a:r>
            <a:r>
              <a:rPr lang="zh-CN" altLang="en-US" dirty="0">
                <a:solidFill>
                  <a:srgbClr val="222222"/>
                </a:solidFill>
                <a:latin typeface="-apple-system"/>
              </a:rPr>
              <a:t>）实现多模态对齐，导致特征本身和特征数量都会发生变化，从而更适合处理诸如高分辨率或高噪声的图像输入。</a:t>
            </a:r>
            <a:endParaRPr lang="en-US" altLang="zh-CN" dirty="0">
              <a:solidFill>
                <a:srgbClr val="222222"/>
              </a:solidFill>
              <a:latin typeface="-apple-system"/>
            </a:endParaRPr>
          </a:p>
          <a:p>
            <a:endParaRPr lang="zh-CN" altLang="en-US" dirty="0">
              <a:solidFill>
                <a:srgbClr val="222222"/>
              </a:solidFill>
              <a:latin typeface="-apple-system"/>
            </a:endParaRPr>
          </a:p>
          <a:p>
            <a:r>
              <a:rPr lang="zh-CN" altLang="en-US" b="1" dirty="0">
                <a:solidFill>
                  <a:srgbClr val="222222"/>
                </a:solidFill>
                <a:latin typeface="-apple-system"/>
              </a:rPr>
              <a:t>工具学习（</a:t>
            </a:r>
            <a:r>
              <a:rPr lang="en-US" altLang="zh-CN" b="1" dirty="0">
                <a:solidFill>
                  <a:srgbClr val="222222"/>
                </a:solidFill>
                <a:latin typeface="-apple-system"/>
              </a:rPr>
              <a:t>Tool Learning</a:t>
            </a:r>
            <a:r>
              <a:rPr lang="zh-CN" altLang="en-US" b="1" dirty="0">
                <a:solidFill>
                  <a:srgbClr val="222222"/>
                </a:solidFill>
                <a:latin typeface="-apple-system"/>
              </a:rPr>
              <a:t>）：</a:t>
            </a:r>
            <a:r>
              <a:rPr lang="zh-CN" altLang="en-US" dirty="0">
                <a:solidFill>
                  <a:srgbClr val="222222"/>
                </a:solidFill>
                <a:latin typeface="-apple-system"/>
              </a:rPr>
              <a:t>与前两种方法的主要区别在于：它通过提示工程（</a:t>
            </a:r>
            <a:r>
              <a:rPr lang="en-US" altLang="zh-CN" dirty="0">
                <a:solidFill>
                  <a:srgbClr val="222222"/>
                </a:solidFill>
                <a:latin typeface="-apple-system"/>
              </a:rPr>
              <a:t>prompt engineering</a:t>
            </a:r>
            <a:r>
              <a:rPr lang="zh-CN" altLang="en-US" dirty="0">
                <a:solidFill>
                  <a:srgbClr val="222222"/>
                </a:solidFill>
                <a:latin typeface="-apple-system"/>
              </a:rPr>
              <a:t>）实现多模态转换，而无需额外的训练。此外，</a:t>
            </a:r>
            <a:r>
              <a:rPr lang="en-US" altLang="zh-CN" dirty="0">
                <a:solidFill>
                  <a:srgbClr val="222222"/>
                </a:solidFill>
                <a:latin typeface="-apple-system"/>
              </a:rPr>
              <a:t>LLMs</a:t>
            </a:r>
            <a:r>
              <a:rPr lang="zh-CN" altLang="en-US" dirty="0">
                <a:solidFill>
                  <a:srgbClr val="222222"/>
                </a:solidFill>
                <a:latin typeface="-apple-system"/>
              </a:rPr>
              <a:t>可以利用工具执行各种与多模态相关的任务，这使得这种方法更加灵活多样。</a:t>
            </a:r>
            <a:endParaRPr lang="zh-CN" altLang="en-US" b="0" i="0" dirty="0">
              <a:solidFill>
                <a:srgbClr val="222222"/>
              </a:solidFill>
              <a:effectLst/>
              <a:latin typeface="-apple-system"/>
            </a:endParaRPr>
          </a:p>
        </p:txBody>
      </p:sp>
      <p:sp>
        <p:nvSpPr>
          <p:cNvPr id="3" name="矩形 2"/>
          <p:cNvSpPr/>
          <p:nvPr/>
        </p:nvSpPr>
        <p:spPr>
          <a:xfrm>
            <a:off x="334850" y="2477250"/>
            <a:ext cx="3657601" cy="1200329"/>
          </a:xfrm>
          <a:prstGeom prst="rect">
            <a:avLst/>
          </a:prstGeom>
        </p:spPr>
        <p:txBody>
          <a:bodyPr wrap="square">
            <a:spAutoFit/>
          </a:bodyPr>
          <a:lstStyle/>
          <a:p>
            <a:r>
              <a:rPr lang="zh-CN" altLang="en-US" b="1" dirty="0">
                <a:solidFill>
                  <a:srgbClr val="222222"/>
                </a:solidFill>
                <a:latin typeface="-apple-system"/>
              </a:rPr>
              <a:t>转换器（</a:t>
            </a:r>
            <a:r>
              <a:rPr lang="en-US" altLang="zh-CN" b="1" dirty="0">
                <a:solidFill>
                  <a:srgbClr val="222222"/>
                </a:solidFill>
                <a:latin typeface="-apple-system"/>
              </a:rPr>
              <a:t>Converter</a:t>
            </a:r>
            <a:r>
              <a:rPr lang="zh-CN" altLang="en-US" b="1" dirty="0">
                <a:solidFill>
                  <a:srgbClr val="222222"/>
                </a:solidFill>
                <a:latin typeface="-apple-system"/>
              </a:rPr>
              <a:t>）和感知器（</a:t>
            </a:r>
            <a:r>
              <a:rPr lang="en-US" altLang="zh-CN" b="1" dirty="0">
                <a:solidFill>
                  <a:srgbClr val="222222"/>
                </a:solidFill>
                <a:latin typeface="-apple-system"/>
              </a:rPr>
              <a:t>Perceiver</a:t>
            </a:r>
            <a:r>
              <a:rPr lang="zh-CN" altLang="en-US" b="1" dirty="0">
                <a:solidFill>
                  <a:srgbClr val="222222"/>
                </a:solidFill>
                <a:latin typeface="-apple-system"/>
              </a:rPr>
              <a:t>）</a:t>
            </a:r>
            <a:r>
              <a:rPr lang="zh-CN" altLang="en-US" dirty="0">
                <a:solidFill>
                  <a:srgbClr val="222222"/>
                </a:solidFill>
                <a:latin typeface="-apple-system"/>
              </a:rPr>
              <a:t>都能够将多模态输入转换为大型语言模型（</a:t>
            </a:r>
            <a:r>
              <a:rPr lang="en-US" altLang="zh-CN" dirty="0">
                <a:solidFill>
                  <a:srgbClr val="222222"/>
                </a:solidFill>
                <a:latin typeface="-apple-system"/>
              </a:rPr>
              <a:t>LLMs</a:t>
            </a:r>
            <a:r>
              <a:rPr lang="zh-CN" altLang="en-US" dirty="0">
                <a:solidFill>
                  <a:srgbClr val="222222"/>
                </a:solidFill>
                <a:latin typeface="-apple-system"/>
              </a:rPr>
              <a:t>）能够理解的向量空间中的表示。</a:t>
            </a:r>
            <a:endParaRPr lang="en-US" altLang="zh-CN" dirty="0">
              <a:solidFill>
                <a:srgbClr val="222222"/>
              </a:solidFill>
              <a:latin typeface="-apple-system"/>
            </a:endParaRPr>
          </a:p>
        </p:txBody>
      </p:sp>
      <p:grpSp>
        <p:nvGrpSpPr>
          <p:cNvPr id="4" name="组合 3"/>
          <p:cNvGrpSpPr/>
          <p:nvPr/>
        </p:nvGrpSpPr>
        <p:grpSpPr>
          <a:xfrm>
            <a:off x="5027793" y="1070610"/>
            <a:ext cx="5716543" cy="2918908"/>
            <a:chOff x="4996533" y="954218"/>
            <a:chExt cx="5716543" cy="2918908"/>
          </a:xfrm>
        </p:grpSpPr>
        <p:pic>
          <p:nvPicPr>
            <p:cNvPr id="7" name="图片 6"/>
            <p:cNvPicPr>
              <a:picLocks noChangeAspect="1"/>
            </p:cNvPicPr>
            <p:nvPr/>
          </p:nvPicPr>
          <p:blipFill>
            <a:blip r:embed="rId4"/>
            <a:stretch>
              <a:fillRect/>
            </a:stretch>
          </p:blipFill>
          <p:spPr>
            <a:xfrm>
              <a:off x="4996533" y="954218"/>
              <a:ext cx="5641416" cy="2918908"/>
            </a:xfrm>
            <a:prstGeom prst="rect">
              <a:avLst/>
            </a:prstGeom>
          </p:spPr>
        </p:pic>
        <p:sp>
          <p:nvSpPr>
            <p:cNvPr id="8" name="矩形 7"/>
            <p:cNvSpPr/>
            <p:nvPr/>
          </p:nvSpPr>
          <p:spPr>
            <a:xfrm>
              <a:off x="6235426" y="3535587"/>
              <a:ext cx="401487" cy="283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9" name="矩形 8"/>
            <p:cNvSpPr/>
            <p:nvPr/>
          </p:nvSpPr>
          <p:spPr>
            <a:xfrm>
              <a:off x="8155138" y="3507845"/>
              <a:ext cx="401487" cy="283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0" name="矩形 9"/>
            <p:cNvSpPr/>
            <p:nvPr/>
          </p:nvSpPr>
          <p:spPr>
            <a:xfrm>
              <a:off x="10311589" y="3507844"/>
              <a:ext cx="401487" cy="283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265465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模态对齐</a:t>
            </a:r>
            <a:endParaRPr lang="zh-CN" altLang="en-US" dirty="0"/>
          </a:p>
        </p:txBody>
      </p:sp>
      <p:grpSp>
        <p:nvGrpSpPr>
          <p:cNvPr id="6" name="组合 5"/>
          <p:cNvGrpSpPr/>
          <p:nvPr/>
        </p:nvGrpSpPr>
        <p:grpSpPr>
          <a:xfrm>
            <a:off x="4328577" y="1830659"/>
            <a:ext cx="6966098" cy="3666674"/>
            <a:chOff x="4328577" y="1830659"/>
            <a:chExt cx="6966098" cy="3666674"/>
          </a:xfrm>
        </p:grpSpPr>
        <p:pic>
          <p:nvPicPr>
            <p:cNvPr id="4" name="图片 3"/>
            <p:cNvPicPr>
              <a:picLocks noChangeAspect="1"/>
            </p:cNvPicPr>
            <p:nvPr/>
          </p:nvPicPr>
          <p:blipFill>
            <a:blip r:embed="rId4"/>
            <a:stretch>
              <a:fillRect/>
            </a:stretch>
          </p:blipFill>
          <p:spPr>
            <a:xfrm>
              <a:off x="4328577" y="1830659"/>
              <a:ext cx="6966098" cy="3666674"/>
            </a:xfrm>
            <a:prstGeom prst="rect">
              <a:avLst/>
            </a:prstGeom>
          </p:spPr>
        </p:pic>
        <p:sp>
          <p:nvSpPr>
            <p:cNvPr id="7" name="矩形 6"/>
            <p:cNvSpPr/>
            <p:nvPr/>
          </p:nvSpPr>
          <p:spPr>
            <a:xfrm>
              <a:off x="4501071" y="5213350"/>
              <a:ext cx="770681" cy="283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8" name="矩形 7"/>
            <p:cNvSpPr/>
            <p:nvPr/>
          </p:nvSpPr>
          <p:spPr>
            <a:xfrm>
              <a:off x="7229245" y="5213349"/>
              <a:ext cx="770681" cy="283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9" name="矩形 8"/>
            <p:cNvSpPr/>
            <p:nvPr/>
          </p:nvSpPr>
          <p:spPr>
            <a:xfrm>
              <a:off x="9227185" y="5213348"/>
              <a:ext cx="770681" cy="283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grpSp>
      <p:grpSp>
        <p:nvGrpSpPr>
          <p:cNvPr id="10" name="组合 9"/>
          <p:cNvGrpSpPr/>
          <p:nvPr/>
        </p:nvGrpSpPr>
        <p:grpSpPr>
          <a:xfrm>
            <a:off x="566671" y="2708849"/>
            <a:ext cx="2408349" cy="1712897"/>
            <a:chOff x="248992" y="2605818"/>
            <a:chExt cx="3238102" cy="2207318"/>
          </a:xfrm>
        </p:grpSpPr>
        <p:pic>
          <p:nvPicPr>
            <p:cNvPr id="3" name="图片 2"/>
            <p:cNvPicPr>
              <a:picLocks noChangeAspect="1"/>
            </p:cNvPicPr>
            <p:nvPr/>
          </p:nvPicPr>
          <p:blipFill rotWithShape="1">
            <a:blip r:embed="rId5"/>
            <a:srcRect l="1312"/>
            <a:stretch/>
          </p:blipFill>
          <p:spPr>
            <a:xfrm>
              <a:off x="248992" y="2605818"/>
              <a:ext cx="3238102" cy="2207318"/>
            </a:xfrm>
            <a:prstGeom prst="rect">
              <a:avLst/>
            </a:prstGeom>
          </p:spPr>
        </p:pic>
        <p:sp>
          <p:nvSpPr>
            <p:cNvPr id="11" name="矩形 10"/>
            <p:cNvSpPr/>
            <p:nvPr/>
          </p:nvSpPr>
          <p:spPr>
            <a:xfrm>
              <a:off x="1187457" y="3701121"/>
              <a:ext cx="495384" cy="214056"/>
            </a:xfrm>
            <a:prstGeom prst="rect">
              <a:avLst/>
            </a:prstGeom>
            <a:solidFill>
              <a:srgbClr val="FDE8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2" name="矩形 11"/>
            <p:cNvSpPr/>
            <p:nvPr/>
          </p:nvSpPr>
          <p:spPr>
            <a:xfrm>
              <a:off x="2404510" y="2977758"/>
              <a:ext cx="617732" cy="233374"/>
            </a:xfrm>
            <a:prstGeom prst="rect">
              <a:avLst/>
            </a:prstGeom>
            <a:solidFill>
              <a:srgbClr val="FDE8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4" name="矩形 13"/>
            <p:cNvSpPr/>
            <p:nvPr/>
          </p:nvSpPr>
          <p:spPr>
            <a:xfrm>
              <a:off x="2808049" y="3709707"/>
              <a:ext cx="557630" cy="214056"/>
            </a:xfrm>
            <a:prstGeom prst="rect">
              <a:avLst/>
            </a:prstGeom>
            <a:solidFill>
              <a:srgbClr val="FDE8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5" name="矩形 14"/>
            <p:cNvSpPr/>
            <p:nvPr/>
          </p:nvSpPr>
          <p:spPr>
            <a:xfrm>
              <a:off x="2352994" y="4506051"/>
              <a:ext cx="669247" cy="214056"/>
            </a:xfrm>
            <a:prstGeom prst="rect">
              <a:avLst/>
            </a:prstGeom>
            <a:solidFill>
              <a:srgbClr val="FDE8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grpSp>
      <p:sp>
        <p:nvSpPr>
          <p:cNvPr id="16" name="文本框 15"/>
          <p:cNvSpPr txBox="1"/>
          <p:nvPr/>
        </p:nvSpPr>
        <p:spPr>
          <a:xfrm>
            <a:off x="1387057" y="5890771"/>
            <a:ext cx="9190790" cy="553998"/>
          </a:xfrm>
          <a:prstGeom prst="rect">
            <a:avLst/>
          </a:prstGeom>
          <a:noFill/>
        </p:spPr>
        <p:txBody>
          <a:bodyPr wrap="square" rtlCol="0">
            <a:spAutoFit/>
          </a:bodyPr>
          <a:lstStyle/>
          <a:p>
            <a:pPr>
              <a:lnSpc>
                <a:spcPct val="150000"/>
              </a:lnSpc>
            </a:pPr>
            <a:r>
              <a:rPr lang="en-US" altLang="zh-CN" sz="2000" kern="100" dirty="0">
                <a:latin typeface="+mn-ea"/>
                <a:cs typeface="Times New Roman" panose="02020603050405020304" pitchFamily="18" charset="0"/>
              </a:rPr>
              <a:t>A.</a:t>
            </a:r>
            <a:r>
              <a:rPr lang="zh-CN" altLang="en-US" sz="2000" kern="100" dirty="0">
                <a:latin typeface="+mn-ea"/>
                <a:cs typeface="Times New Roman" panose="02020603050405020304" pitchFamily="18" charset="0"/>
              </a:rPr>
              <a:t>直接映射</a:t>
            </a:r>
            <a:r>
              <a:rPr lang="en-US" altLang="zh-CN" sz="2000" kern="100" dirty="0">
                <a:latin typeface="+mn-ea"/>
                <a:cs typeface="Times New Roman" panose="02020603050405020304" pitchFamily="18" charset="0"/>
              </a:rPr>
              <a:t>    B.</a:t>
            </a:r>
            <a:r>
              <a:rPr lang="zh-CN" altLang="en-US" sz="2000" kern="100" dirty="0">
                <a:latin typeface="+mn-ea"/>
                <a:cs typeface="Times New Roman" panose="02020603050405020304" pitchFamily="18" charset="0"/>
              </a:rPr>
              <a:t>模型规模不同（参数量），进行规模缩放</a:t>
            </a:r>
            <a:r>
              <a:rPr lang="en-US" altLang="zh-CN" sz="2000" kern="100" dirty="0">
                <a:latin typeface="+mn-ea"/>
                <a:cs typeface="Times New Roman" panose="02020603050405020304" pitchFamily="18" charset="0"/>
              </a:rPr>
              <a:t>    C.</a:t>
            </a:r>
            <a:r>
              <a:rPr lang="zh-CN" altLang="en-US" sz="2000" kern="100" dirty="0">
                <a:latin typeface="+mn-ea"/>
                <a:cs typeface="Times New Roman" panose="02020603050405020304" pitchFamily="18" charset="0"/>
              </a:rPr>
              <a:t>加入</a:t>
            </a:r>
            <a:r>
              <a:rPr lang="en-US" altLang="zh-CN" sz="2000" kern="100" dirty="0">
                <a:latin typeface="+mn-ea"/>
                <a:cs typeface="Times New Roman" panose="02020603050405020304" pitchFamily="18" charset="0"/>
              </a:rPr>
              <a:t>adapter</a:t>
            </a:r>
            <a:endParaRPr lang="zh-CN" altLang="en-US" sz="2000" kern="100" dirty="0">
              <a:latin typeface="+mn-ea"/>
              <a:cs typeface="Times New Roman" panose="02020603050405020304" pitchFamily="18" charset="0"/>
            </a:endParaRPr>
          </a:p>
        </p:txBody>
      </p:sp>
      <p:sp>
        <p:nvSpPr>
          <p:cNvPr id="17" name="矩形 16"/>
          <p:cNvSpPr/>
          <p:nvPr/>
        </p:nvSpPr>
        <p:spPr>
          <a:xfrm>
            <a:off x="986015" y="4729790"/>
            <a:ext cx="1569660" cy="369332"/>
          </a:xfrm>
          <a:prstGeom prst="rect">
            <a:avLst/>
          </a:prstGeom>
        </p:spPr>
        <p:txBody>
          <a:bodyPr wrap="none">
            <a:spAutoFit/>
          </a:bodyPr>
          <a:lstStyle/>
          <a:p>
            <a:r>
              <a:rPr lang="zh-CN" altLang="en-US" dirty="0">
                <a:solidFill>
                  <a:srgbClr val="222222"/>
                </a:solidFill>
                <a:latin typeface="Times New Roman" panose="02020603050405020304" pitchFamily="18" charset="0"/>
                <a:cs typeface="Times New Roman" panose="02020603050405020304" pitchFamily="18" charset="0"/>
              </a:rPr>
              <a:t>多模态转换器</a:t>
            </a:r>
            <a:endParaRPr lang="zh-CN" altLang="en-US" dirty="0"/>
          </a:p>
        </p:txBody>
      </p:sp>
    </p:spTree>
    <p:extLst>
      <p:ext uri="{BB962C8B-B14F-4D97-AF65-F5344CB8AC3E}">
        <p14:creationId xmlns:p14="http://schemas.microsoft.com/office/powerpoint/2010/main" val="295079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模态对齐</a:t>
            </a:r>
            <a:endParaRPr lang="zh-CN" altLang="en-US" dirty="0"/>
          </a:p>
        </p:txBody>
      </p:sp>
      <p:pic>
        <p:nvPicPr>
          <p:cNvPr id="3" name="图片 2"/>
          <p:cNvPicPr>
            <a:picLocks noChangeAspect="1"/>
          </p:cNvPicPr>
          <p:nvPr/>
        </p:nvPicPr>
        <p:blipFill>
          <a:blip r:embed="rId4"/>
          <a:stretch>
            <a:fillRect/>
          </a:stretch>
        </p:blipFill>
        <p:spPr>
          <a:xfrm>
            <a:off x="5596145" y="1425170"/>
            <a:ext cx="4004340" cy="5065873"/>
          </a:xfrm>
          <a:prstGeom prst="rect">
            <a:avLst/>
          </a:prstGeom>
        </p:spPr>
      </p:pic>
      <p:grpSp>
        <p:nvGrpSpPr>
          <p:cNvPr id="9" name="组合 8"/>
          <p:cNvGrpSpPr/>
          <p:nvPr/>
        </p:nvGrpSpPr>
        <p:grpSpPr>
          <a:xfrm>
            <a:off x="1159165" y="2984213"/>
            <a:ext cx="2630702" cy="1626424"/>
            <a:chOff x="1590928" y="2245824"/>
            <a:chExt cx="2630702" cy="1626424"/>
          </a:xfrm>
        </p:grpSpPr>
        <p:pic>
          <p:nvPicPr>
            <p:cNvPr id="4" name="图片 3"/>
            <p:cNvPicPr>
              <a:picLocks noChangeAspect="1"/>
            </p:cNvPicPr>
            <p:nvPr/>
          </p:nvPicPr>
          <p:blipFill rotWithShape="1">
            <a:blip r:embed="rId5"/>
            <a:srcRect l="748" t="6706" r="-1"/>
            <a:stretch/>
          </p:blipFill>
          <p:spPr>
            <a:xfrm>
              <a:off x="1590928" y="2245824"/>
              <a:ext cx="2630702" cy="1626424"/>
            </a:xfrm>
            <a:prstGeom prst="rect">
              <a:avLst/>
            </a:prstGeom>
          </p:spPr>
        </p:pic>
        <p:sp>
          <p:nvSpPr>
            <p:cNvPr id="8" name="矩形 7"/>
            <p:cNvSpPr/>
            <p:nvPr/>
          </p:nvSpPr>
          <p:spPr>
            <a:xfrm>
              <a:off x="2313904" y="3048000"/>
              <a:ext cx="369195" cy="171718"/>
            </a:xfrm>
            <a:prstGeom prst="rect">
              <a:avLst/>
            </a:prstGeom>
            <a:solidFill>
              <a:srgbClr val="E3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0" name="矩形 9"/>
            <p:cNvSpPr/>
            <p:nvPr/>
          </p:nvSpPr>
          <p:spPr>
            <a:xfrm>
              <a:off x="3357014" y="2468444"/>
              <a:ext cx="468011" cy="171718"/>
            </a:xfrm>
            <a:prstGeom prst="rect">
              <a:avLst/>
            </a:prstGeom>
            <a:solidFill>
              <a:srgbClr val="E3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1" name="矩形 10"/>
            <p:cNvSpPr/>
            <p:nvPr/>
          </p:nvSpPr>
          <p:spPr>
            <a:xfrm>
              <a:off x="3640427" y="2953555"/>
              <a:ext cx="459348" cy="180304"/>
            </a:xfrm>
            <a:prstGeom prst="rect">
              <a:avLst/>
            </a:prstGeom>
            <a:solidFill>
              <a:srgbClr val="E3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2" name="矩形 11"/>
            <p:cNvSpPr/>
            <p:nvPr/>
          </p:nvSpPr>
          <p:spPr>
            <a:xfrm>
              <a:off x="3640427" y="3620732"/>
              <a:ext cx="459348" cy="178536"/>
            </a:xfrm>
            <a:prstGeom prst="rect">
              <a:avLst/>
            </a:prstGeom>
            <a:solidFill>
              <a:srgbClr val="E3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grpSp>
      <p:sp>
        <p:nvSpPr>
          <p:cNvPr id="6" name="矩形 5"/>
          <p:cNvSpPr/>
          <p:nvPr/>
        </p:nvSpPr>
        <p:spPr>
          <a:xfrm>
            <a:off x="1555176" y="5133702"/>
            <a:ext cx="1569660" cy="369332"/>
          </a:xfrm>
          <a:prstGeom prst="rect">
            <a:avLst/>
          </a:prstGeom>
        </p:spPr>
        <p:txBody>
          <a:bodyPr wrap="none">
            <a:spAutoFit/>
          </a:bodyPr>
          <a:lstStyle/>
          <a:p>
            <a:r>
              <a:rPr lang="zh-CN" altLang="en-US" dirty="0">
                <a:solidFill>
                  <a:srgbClr val="222222"/>
                </a:solidFill>
                <a:latin typeface="Times New Roman" panose="02020603050405020304" pitchFamily="18" charset="0"/>
                <a:cs typeface="Times New Roman" panose="02020603050405020304" pitchFamily="18" charset="0"/>
              </a:rPr>
              <a:t>多模态感知器</a:t>
            </a:r>
            <a:endParaRPr lang="zh-CN" altLang="en-US" dirty="0"/>
          </a:p>
        </p:txBody>
      </p:sp>
    </p:spTree>
    <p:extLst>
      <p:ext uri="{BB962C8B-B14F-4D97-AF65-F5344CB8AC3E}">
        <p14:creationId xmlns:p14="http://schemas.microsoft.com/office/powerpoint/2010/main" val="331565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模态对齐</a:t>
            </a:r>
            <a:endParaRPr lang="zh-CN" altLang="en-US" dirty="0"/>
          </a:p>
        </p:txBody>
      </p:sp>
      <p:pic>
        <p:nvPicPr>
          <p:cNvPr id="4" name="图片 3"/>
          <p:cNvPicPr>
            <a:picLocks noChangeAspect="1"/>
          </p:cNvPicPr>
          <p:nvPr/>
        </p:nvPicPr>
        <p:blipFill>
          <a:blip r:embed="rId4"/>
          <a:stretch>
            <a:fillRect/>
          </a:stretch>
        </p:blipFill>
        <p:spPr>
          <a:xfrm>
            <a:off x="4145343" y="1464984"/>
            <a:ext cx="6085563" cy="2699185"/>
          </a:xfrm>
          <a:prstGeom prst="rect">
            <a:avLst/>
          </a:prstGeom>
        </p:spPr>
      </p:pic>
      <p:grpSp>
        <p:nvGrpSpPr>
          <p:cNvPr id="6" name="组合 5"/>
          <p:cNvGrpSpPr/>
          <p:nvPr/>
        </p:nvGrpSpPr>
        <p:grpSpPr>
          <a:xfrm>
            <a:off x="285868" y="2684105"/>
            <a:ext cx="2743306" cy="1308346"/>
            <a:chOff x="285868" y="2684105"/>
            <a:chExt cx="2743306" cy="1308346"/>
          </a:xfrm>
        </p:grpSpPr>
        <p:pic>
          <p:nvPicPr>
            <p:cNvPr id="3" name="图片 2"/>
            <p:cNvPicPr>
              <a:picLocks noChangeAspect="1"/>
            </p:cNvPicPr>
            <p:nvPr/>
          </p:nvPicPr>
          <p:blipFill>
            <a:blip r:embed="rId5"/>
            <a:stretch>
              <a:fillRect/>
            </a:stretch>
          </p:blipFill>
          <p:spPr>
            <a:xfrm>
              <a:off x="285868" y="2684105"/>
              <a:ext cx="2743306" cy="1308346"/>
            </a:xfrm>
            <a:prstGeom prst="rect">
              <a:avLst/>
            </a:prstGeom>
          </p:spPr>
        </p:pic>
        <p:sp>
          <p:nvSpPr>
            <p:cNvPr id="7" name="矩形 6"/>
            <p:cNvSpPr/>
            <p:nvPr/>
          </p:nvSpPr>
          <p:spPr>
            <a:xfrm>
              <a:off x="656822" y="3347802"/>
              <a:ext cx="369195" cy="171718"/>
            </a:xfrm>
            <a:prstGeom prst="rect">
              <a:avLst/>
            </a:prstGeom>
            <a:solidFill>
              <a:srgbClr val="E3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8" name="矩形 7"/>
            <p:cNvSpPr/>
            <p:nvPr/>
          </p:nvSpPr>
          <p:spPr>
            <a:xfrm>
              <a:off x="2289918" y="2966937"/>
              <a:ext cx="369195" cy="150119"/>
            </a:xfrm>
            <a:prstGeom prst="rect">
              <a:avLst/>
            </a:prstGeom>
            <a:solidFill>
              <a:srgbClr val="E3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9" name="矩形 8"/>
            <p:cNvSpPr/>
            <p:nvPr/>
          </p:nvSpPr>
          <p:spPr>
            <a:xfrm>
              <a:off x="2433234" y="3343040"/>
              <a:ext cx="367115" cy="143110"/>
            </a:xfrm>
            <a:prstGeom prst="rect">
              <a:avLst/>
            </a:prstGeom>
            <a:solidFill>
              <a:srgbClr val="E3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0" name="矩形 9"/>
            <p:cNvSpPr/>
            <p:nvPr/>
          </p:nvSpPr>
          <p:spPr>
            <a:xfrm>
              <a:off x="2552297" y="3752615"/>
              <a:ext cx="369195" cy="171718"/>
            </a:xfrm>
            <a:prstGeom prst="rect">
              <a:avLst/>
            </a:prstGeom>
            <a:solidFill>
              <a:srgbClr val="E3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grpSp>
      <p:pic>
        <p:nvPicPr>
          <p:cNvPr id="11" name="图片 10"/>
          <p:cNvPicPr>
            <a:picLocks noChangeAspect="1"/>
          </p:cNvPicPr>
          <p:nvPr/>
        </p:nvPicPr>
        <p:blipFill>
          <a:blip r:embed="rId6"/>
          <a:stretch>
            <a:fillRect/>
          </a:stretch>
        </p:blipFill>
        <p:spPr>
          <a:xfrm>
            <a:off x="4090937" y="4344472"/>
            <a:ext cx="5752535" cy="2400769"/>
          </a:xfrm>
          <a:prstGeom prst="rect">
            <a:avLst/>
          </a:prstGeom>
        </p:spPr>
      </p:pic>
      <p:sp>
        <p:nvSpPr>
          <p:cNvPr id="12" name="矩形 11"/>
          <p:cNvSpPr/>
          <p:nvPr/>
        </p:nvSpPr>
        <p:spPr>
          <a:xfrm>
            <a:off x="1023476" y="5413591"/>
            <a:ext cx="2902077" cy="400110"/>
          </a:xfrm>
          <a:prstGeom prst="rect">
            <a:avLst/>
          </a:prstGeom>
        </p:spPr>
        <p:txBody>
          <a:bodyPr wrap="non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Workflow of code assisted</a:t>
            </a:r>
            <a:endParaRPr lang="zh-CN" altLang="en-US" sz="2000" dirty="0">
              <a:latin typeface="Times New Roman" panose="02020603050405020304" pitchFamily="18" charset="0"/>
              <a:cs typeface="Times New Roman" panose="02020603050405020304" pitchFamily="18" charset="0"/>
            </a:endParaRPr>
          </a:p>
        </p:txBody>
      </p:sp>
      <p:sp>
        <p:nvSpPr>
          <p:cNvPr id="17" name="矩形 16"/>
          <p:cNvSpPr/>
          <p:nvPr/>
        </p:nvSpPr>
        <p:spPr>
          <a:xfrm>
            <a:off x="1036975" y="5764931"/>
            <a:ext cx="3108368" cy="923330"/>
          </a:xfrm>
          <a:prstGeom prst="rect">
            <a:avLst/>
          </a:prstGeom>
        </p:spPr>
        <p:txBody>
          <a:bodyPr wrap="square">
            <a:spAutoFit/>
          </a:bodyPr>
          <a:lstStyle/>
          <a:p>
            <a:r>
              <a:rPr lang="zh-CN" altLang="en-US" dirty="0"/>
              <a:t>由于自然语言的复杂性和模糊性，它们的可解释性较差，不适合高精度的应用场景</a:t>
            </a:r>
          </a:p>
        </p:txBody>
      </p:sp>
    </p:spTree>
    <p:extLst>
      <p:ext uri="{BB962C8B-B14F-4D97-AF65-F5344CB8AC3E}">
        <p14:creationId xmlns:p14="http://schemas.microsoft.com/office/powerpoint/2010/main" val="228073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模态对齐</a:t>
            </a:r>
            <a:endParaRPr lang="zh-CN" altLang="en-US" dirty="0"/>
          </a:p>
        </p:txBody>
      </p:sp>
      <p:pic>
        <p:nvPicPr>
          <p:cNvPr id="3" name="图片 2"/>
          <p:cNvPicPr>
            <a:picLocks noChangeAspect="1"/>
          </p:cNvPicPr>
          <p:nvPr/>
        </p:nvPicPr>
        <p:blipFill>
          <a:blip r:embed="rId4"/>
          <a:stretch>
            <a:fillRect/>
          </a:stretch>
        </p:blipFill>
        <p:spPr>
          <a:xfrm>
            <a:off x="723835" y="2927796"/>
            <a:ext cx="1944418" cy="2236689"/>
          </a:xfrm>
          <a:prstGeom prst="rect">
            <a:avLst/>
          </a:prstGeom>
        </p:spPr>
      </p:pic>
      <p:pic>
        <p:nvPicPr>
          <p:cNvPr id="4" name="图片 3"/>
          <p:cNvPicPr>
            <a:picLocks noChangeAspect="1"/>
          </p:cNvPicPr>
          <p:nvPr/>
        </p:nvPicPr>
        <p:blipFill>
          <a:blip r:embed="rId5"/>
          <a:stretch>
            <a:fillRect/>
          </a:stretch>
        </p:blipFill>
        <p:spPr>
          <a:xfrm>
            <a:off x="3612457" y="1368523"/>
            <a:ext cx="5467149" cy="2653645"/>
          </a:xfrm>
          <a:prstGeom prst="rect">
            <a:avLst/>
          </a:prstGeom>
        </p:spPr>
      </p:pic>
      <p:pic>
        <p:nvPicPr>
          <p:cNvPr id="6" name="图片 5"/>
          <p:cNvPicPr>
            <a:picLocks noChangeAspect="1"/>
          </p:cNvPicPr>
          <p:nvPr/>
        </p:nvPicPr>
        <p:blipFill>
          <a:blip r:embed="rId6"/>
          <a:stretch>
            <a:fillRect/>
          </a:stretch>
        </p:blipFill>
        <p:spPr>
          <a:xfrm>
            <a:off x="3612457" y="4258614"/>
            <a:ext cx="5621223" cy="2556523"/>
          </a:xfrm>
          <a:prstGeom prst="rect">
            <a:avLst/>
          </a:prstGeom>
        </p:spPr>
      </p:pic>
    </p:spTree>
    <p:extLst>
      <p:ext uri="{BB962C8B-B14F-4D97-AF65-F5344CB8AC3E}">
        <p14:creationId xmlns:p14="http://schemas.microsoft.com/office/powerpoint/2010/main" val="345581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模态对齐</a:t>
            </a:r>
            <a:endParaRPr lang="zh-CN" altLang="en-US" dirty="0"/>
          </a:p>
        </p:txBody>
      </p:sp>
      <p:pic>
        <p:nvPicPr>
          <p:cNvPr id="6" name="图片 5"/>
          <p:cNvPicPr>
            <a:picLocks noChangeAspect="1"/>
          </p:cNvPicPr>
          <p:nvPr/>
        </p:nvPicPr>
        <p:blipFill>
          <a:blip r:embed="rId4"/>
          <a:stretch>
            <a:fillRect/>
          </a:stretch>
        </p:blipFill>
        <p:spPr>
          <a:xfrm>
            <a:off x="723835" y="2927796"/>
            <a:ext cx="1944418" cy="2236689"/>
          </a:xfrm>
          <a:prstGeom prst="rect">
            <a:avLst/>
          </a:prstGeom>
        </p:spPr>
      </p:pic>
      <p:pic>
        <p:nvPicPr>
          <p:cNvPr id="4" name="图片 3"/>
          <p:cNvPicPr>
            <a:picLocks noChangeAspect="1"/>
          </p:cNvPicPr>
          <p:nvPr/>
        </p:nvPicPr>
        <p:blipFill>
          <a:blip r:embed="rId5"/>
          <a:stretch>
            <a:fillRect/>
          </a:stretch>
        </p:blipFill>
        <p:spPr>
          <a:xfrm>
            <a:off x="3331939" y="1790001"/>
            <a:ext cx="8250156" cy="2536267"/>
          </a:xfrm>
          <a:prstGeom prst="rect">
            <a:avLst/>
          </a:prstGeom>
        </p:spPr>
      </p:pic>
      <p:sp>
        <p:nvSpPr>
          <p:cNvPr id="8" name="矩形 7"/>
          <p:cNvSpPr/>
          <p:nvPr/>
        </p:nvSpPr>
        <p:spPr>
          <a:xfrm>
            <a:off x="3425467" y="4382612"/>
            <a:ext cx="8285722" cy="369332"/>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000000"/>
                </a:solidFill>
                <a:latin typeface="Times New Roman" panose="02020603050405020304" pitchFamily="18" charset="0"/>
                <a:cs typeface="Times New Roman" panose="02020603050405020304" pitchFamily="18" charset="0"/>
              </a:rPr>
              <a:t>point cloud data</a:t>
            </a:r>
            <a:r>
              <a:rPr lang="zh-CN" altLang="en-US"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Times New Roman" panose="02020603050405020304" pitchFamily="18" charset="0"/>
                <a:cs typeface="Times New Roman" panose="02020603050405020304" pitchFamily="18" charset="0"/>
              </a:rPr>
              <a:t>remote sensing images</a:t>
            </a:r>
            <a:r>
              <a:rPr lang="zh-CN" altLang="en-US"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Times New Roman" panose="02020603050405020304" pitchFamily="18" charset="0"/>
                <a:cs typeface="Times New Roman" panose="02020603050405020304" pitchFamily="18" charset="0"/>
              </a:rPr>
              <a:t>paper model diagrams</a:t>
            </a:r>
            <a:r>
              <a:rPr lang="zh-CN" altLang="en-US"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Times New Roman" panose="02020603050405020304" pitchFamily="18" charset="0"/>
                <a:cs typeface="Times New Roman" panose="02020603050405020304" pitchFamily="18" charset="0"/>
              </a:rPr>
              <a:t>tables</a:t>
            </a:r>
            <a:endParaRPr lang="zh-CN" altLang="en-US" dirty="0">
              <a:latin typeface="Times New Roman" panose="02020603050405020304" pitchFamily="18" charset="0"/>
              <a:cs typeface="Times New Roman" panose="02020603050405020304" pitchFamily="18" charset="0"/>
            </a:endParaRPr>
          </a:p>
        </p:txBody>
      </p:sp>
      <p:cxnSp>
        <p:nvCxnSpPr>
          <p:cNvPr id="10" name="直接箭头连接符 9"/>
          <p:cNvCxnSpPr>
            <a:endCxn id="4" idx="1"/>
          </p:cNvCxnSpPr>
          <p:nvPr/>
        </p:nvCxnSpPr>
        <p:spPr>
          <a:xfrm flipV="1">
            <a:off x="2704563" y="3058135"/>
            <a:ext cx="627376" cy="642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8" idx="1"/>
          </p:cNvCxnSpPr>
          <p:nvPr/>
        </p:nvCxnSpPr>
        <p:spPr>
          <a:xfrm>
            <a:off x="2668253" y="4246272"/>
            <a:ext cx="757214" cy="3210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57287" y="5175647"/>
            <a:ext cx="3730508" cy="369332"/>
          </a:xfrm>
          <a:prstGeom prst="rect">
            <a:avLst/>
          </a:prstGeom>
        </p:spPr>
        <p:txBody>
          <a:bodyPr wrap="none">
            <a:spAutoFit/>
          </a:bodyPr>
          <a:lstStyle/>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vision, language, sound, and touch.</a:t>
            </a:r>
            <a:endParaRPr lang="zh-CN" altLang="en-US" dirty="0">
              <a:latin typeface="Times New Roman" panose="02020603050405020304" pitchFamily="18" charset="0"/>
              <a:cs typeface="Times New Roman" panose="02020603050405020304" pitchFamily="18" charset="0"/>
            </a:endParaRPr>
          </a:p>
        </p:txBody>
      </p:sp>
      <p:cxnSp>
        <p:nvCxnSpPr>
          <p:cNvPr id="17" name="直接箭头连接符 16"/>
          <p:cNvCxnSpPr>
            <a:endCxn id="16" idx="1"/>
          </p:cNvCxnSpPr>
          <p:nvPr/>
        </p:nvCxnSpPr>
        <p:spPr>
          <a:xfrm>
            <a:off x="2639644" y="4602051"/>
            <a:ext cx="1017643" cy="7582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586956" y="5815857"/>
            <a:ext cx="7301999" cy="369332"/>
          </a:xfrm>
          <a:prstGeom prst="rect">
            <a:avLst/>
          </a:prstGeom>
        </p:spPr>
        <p:txBody>
          <a:bodyPr wrap="none">
            <a:spAutoFit/>
          </a:bodyPr>
          <a:lstStyle/>
          <a:p>
            <a:r>
              <a:rPr lang="en-US" altLang="zh-CN" dirty="0">
                <a:solidFill>
                  <a:srgbClr val="000000"/>
                </a:solidFill>
                <a:latin typeface="Times New Roman" panose="02020603050405020304" pitchFamily="18" charset="0"/>
                <a:cs typeface="Times New Roman" panose="02020603050405020304" pitchFamily="18" charset="0"/>
              </a:rPr>
              <a:t>adaptation in medical image</a:t>
            </a:r>
            <a:r>
              <a:rPr lang="zh-CN" altLang="en-US"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Times New Roman" panose="02020603050405020304" pitchFamily="18" charset="0"/>
                <a:cs typeface="Times New Roman" panose="02020603050405020304" pitchFamily="18" charset="0"/>
              </a:rPr>
              <a:t>innovative applications in </a:t>
            </a:r>
            <a:r>
              <a:rPr lang="en-US" altLang="zh-CN" dirty="0" err="1">
                <a:solidFill>
                  <a:srgbClr val="000000"/>
                </a:solidFill>
                <a:latin typeface="Times New Roman" panose="02020603050405020304" pitchFamily="18" charset="0"/>
                <a:cs typeface="Times New Roman" panose="02020603050405020304" pitchFamily="18" charset="0"/>
              </a:rPr>
              <a:t>biomolecular</a:t>
            </a:r>
            <a:r>
              <a:rPr lang="en-US" altLang="zh-CN" dirty="0">
                <a:solidFill>
                  <a:srgbClr val="000000"/>
                </a:solidFill>
                <a:latin typeface="Times New Roman" panose="02020603050405020304" pitchFamily="18" charset="0"/>
                <a:cs typeface="Times New Roman" panose="02020603050405020304" pitchFamily="18" charset="0"/>
              </a:rPr>
              <a:t> image</a:t>
            </a:r>
            <a:endParaRPr lang="zh-CN" altLang="en-US" dirty="0">
              <a:latin typeface="Times New Roman" panose="02020603050405020304" pitchFamily="18" charset="0"/>
              <a:cs typeface="Times New Roman" panose="02020603050405020304" pitchFamily="18" charset="0"/>
            </a:endParaRPr>
          </a:p>
        </p:txBody>
      </p:sp>
      <p:cxnSp>
        <p:nvCxnSpPr>
          <p:cNvPr id="23" name="直接箭头连接符 22"/>
          <p:cNvCxnSpPr>
            <a:endCxn id="22" idx="1"/>
          </p:cNvCxnSpPr>
          <p:nvPr/>
        </p:nvCxnSpPr>
        <p:spPr>
          <a:xfrm>
            <a:off x="2704563" y="5019006"/>
            <a:ext cx="882393" cy="981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16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典型模型</a:t>
            </a:r>
            <a:endParaRPr lang="zh-CN" altLang="en-US" dirty="0"/>
          </a:p>
        </p:txBody>
      </p:sp>
      <p:pic>
        <p:nvPicPr>
          <p:cNvPr id="7" name="图片 6"/>
          <p:cNvPicPr>
            <a:picLocks noChangeAspect="1"/>
          </p:cNvPicPr>
          <p:nvPr/>
        </p:nvPicPr>
        <p:blipFill>
          <a:blip r:embed="rId4"/>
          <a:stretch>
            <a:fillRect/>
          </a:stretch>
        </p:blipFill>
        <p:spPr>
          <a:xfrm>
            <a:off x="1627049" y="2439021"/>
            <a:ext cx="8543516" cy="1800000"/>
          </a:xfrm>
          <a:prstGeom prst="rect">
            <a:avLst/>
          </a:prstGeom>
        </p:spPr>
      </p:pic>
      <p:sp>
        <p:nvSpPr>
          <p:cNvPr id="8" name="矩形 7"/>
          <p:cNvSpPr/>
          <p:nvPr/>
        </p:nvSpPr>
        <p:spPr>
          <a:xfrm>
            <a:off x="5160750" y="4054355"/>
            <a:ext cx="5885009"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https://proceedings.mlr.press/v139/radford21a/radford21a.pdf</a:t>
            </a:r>
          </a:p>
        </p:txBody>
      </p:sp>
      <p:sp>
        <p:nvSpPr>
          <p:cNvPr id="9" name="矩形 8"/>
          <p:cNvSpPr/>
          <p:nvPr/>
        </p:nvSpPr>
        <p:spPr>
          <a:xfrm>
            <a:off x="918693" y="5269486"/>
            <a:ext cx="6096000" cy="369332"/>
          </a:xfrm>
          <a:prstGeom prst="rect">
            <a:avLst/>
          </a:prstGeom>
        </p:spPr>
        <p:txBody>
          <a:bodyPr>
            <a:spAutoFit/>
          </a:bodyPr>
          <a:lstStyle/>
          <a:p>
            <a:r>
              <a:rPr lang="en-US" altLang="zh-CN" b="1" dirty="0">
                <a:latin typeface="Times New Roman" panose="02020603050405020304" pitchFamily="18" charset="0"/>
                <a:cs typeface="Times New Roman" panose="02020603050405020304" pitchFamily="18" charset="0"/>
              </a:rPr>
              <a:t>CLIP</a:t>
            </a:r>
            <a:r>
              <a:rPr lang="en-US" altLang="zh-CN" dirty="0">
                <a:latin typeface="Times New Roman" panose="02020603050405020304" pitchFamily="18" charset="0"/>
                <a:cs typeface="Times New Roman" panose="02020603050405020304" pitchFamily="18" charset="0"/>
              </a:rPr>
              <a:t>   Contrastive Language-Image Pre-training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60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什么是多模态</a:t>
            </a:r>
            <a:endParaRPr lang="zh-CN" altLang="en-US" dirty="0"/>
          </a:p>
        </p:txBody>
      </p:sp>
      <p:sp>
        <p:nvSpPr>
          <p:cNvPr id="4" name="矩形 3"/>
          <p:cNvSpPr/>
          <p:nvPr/>
        </p:nvSpPr>
        <p:spPr>
          <a:xfrm>
            <a:off x="944451" y="5163792"/>
            <a:ext cx="10148552" cy="1200329"/>
          </a:xfrm>
          <a:prstGeom prst="rect">
            <a:avLst/>
          </a:prstGeom>
        </p:spPr>
        <p:txBody>
          <a:bodyPr wrap="square">
            <a:spAutoFit/>
          </a:bodyPr>
          <a:lstStyle/>
          <a:p>
            <a:r>
              <a:rPr lang="zh-CN" altLang="en-US" dirty="0">
                <a:latin typeface="+mn-ea"/>
              </a:rPr>
              <a:t>多模态（</a:t>
            </a:r>
            <a:r>
              <a:rPr lang="en-US" altLang="zh-CN" dirty="0">
                <a:latin typeface="+mn-ea"/>
              </a:rPr>
              <a:t>Multimodality</a:t>
            </a:r>
            <a:r>
              <a:rPr lang="zh-CN" altLang="en-US" dirty="0">
                <a:latin typeface="+mn-ea"/>
              </a:rPr>
              <a:t>）是指集成和处理两种或两种以上不同类型的信息或数据的方法和技术。在机器学习和人工智能领域，多模态涉及的数据类型通常包括但不限于文本、图像、视频、音频和传感器数据。多模态系统的目的是利用来自多种模态的信息来提高任务的性能，提供更丰富的用户体验，或者获得更全面的数据分析结果</a:t>
            </a:r>
          </a:p>
        </p:txBody>
      </p:sp>
      <p:sp>
        <p:nvSpPr>
          <p:cNvPr id="8" name="文本框 7"/>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4000031" y="2158741"/>
            <a:ext cx="3916184" cy="2830280"/>
          </a:xfrm>
          <a:prstGeom prst="rect">
            <a:avLst/>
          </a:prstGeom>
        </p:spPr>
      </p:pic>
    </p:spTree>
    <p:extLst>
      <p:ext uri="{BB962C8B-B14F-4D97-AF65-F5344CB8AC3E}">
        <p14:creationId xmlns:p14="http://schemas.microsoft.com/office/powerpoint/2010/main" val="15326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典型模型</a:t>
            </a:r>
            <a:endParaRPr lang="zh-CN" altLang="en-US" dirty="0"/>
          </a:p>
        </p:txBody>
      </p:sp>
      <p:pic>
        <p:nvPicPr>
          <p:cNvPr id="4" name="图片 3"/>
          <p:cNvPicPr>
            <a:picLocks noChangeAspect="1"/>
          </p:cNvPicPr>
          <p:nvPr/>
        </p:nvPicPr>
        <p:blipFill>
          <a:blip r:embed="rId4"/>
          <a:stretch>
            <a:fillRect/>
          </a:stretch>
        </p:blipFill>
        <p:spPr>
          <a:xfrm>
            <a:off x="2043515" y="2346261"/>
            <a:ext cx="7889837" cy="3600000"/>
          </a:xfrm>
          <a:prstGeom prst="rect">
            <a:avLst/>
          </a:prstGeom>
        </p:spPr>
      </p:pic>
    </p:spTree>
    <p:extLst>
      <p:ext uri="{BB962C8B-B14F-4D97-AF65-F5344CB8AC3E}">
        <p14:creationId xmlns:p14="http://schemas.microsoft.com/office/powerpoint/2010/main" val="210684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pic>
        <p:nvPicPr>
          <p:cNvPr id="3" name="图片 2"/>
          <p:cNvPicPr>
            <a:picLocks noChangeAspect="1"/>
          </p:cNvPicPr>
          <p:nvPr/>
        </p:nvPicPr>
        <p:blipFill rotWithShape="1">
          <a:blip r:embed="rId4"/>
          <a:srcRect b="15344"/>
          <a:stretch/>
        </p:blipFill>
        <p:spPr>
          <a:xfrm>
            <a:off x="4129490" y="1184992"/>
            <a:ext cx="6265351" cy="5503436"/>
          </a:xfrm>
          <a:prstGeom prst="rect">
            <a:avLst/>
          </a:prstGeom>
        </p:spPr>
      </p:pic>
      <p:sp>
        <p:nvSpPr>
          <p:cNvPr id="7" name="标题 1">
            <a:extLst>
              <a:ext uri="{FF2B5EF4-FFF2-40B4-BE49-F238E27FC236}">
                <a16:creationId xmlns:a16="http://schemas.microsoft.com/office/drawing/2014/main" id="{FA037DA3-8071-4A5A-B470-A3D1E0E18D96}"/>
              </a:ext>
            </a:extLst>
          </p:cNvPr>
          <p:cNvSpPr txBox="1">
            <a:spLocks/>
          </p:cNvSpPr>
          <p:nvPr/>
        </p:nvSpPr>
        <p:spPr>
          <a:xfrm>
            <a:off x="285868" y="1368523"/>
            <a:ext cx="10972800" cy="842957"/>
          </a:xfrm>
          <a:prstGeom prst="rect">
            <a:avLst/>
          </a:prstGeom>
        </p:spPr>
        <p:txBody>
          <a:bodyPr vert="horz" lIns="91434" tIns="45718" rIns="91434"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solidFill>
                  <a:srgbClr val="2A4A75"/>
                </a:solidFill>
                <a:latin typeface="Helvetica"/>
                <a:ea typeface="微软雅黑"/>
              </a:rPr>
              <a:t>典型模型</a:t>
            </a:r>
            <a:endParaRPr lang="zh-CN" altLang="en-US" dirty="0"/>
          </a:p>
        </p:txBody>
      </p:sp>
    </p:spTree>
    <p:extLst>
      <p:ext uri="{BB962C8B-B14F-4D97-AF65-F5344CB8AC3E}">
        <p14:creationId xmlns:p14="http://schemas.microsoft.com/office/powerpoint/2010/main" val="346751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7" name="标题 1">
            <a:extLst>
              <a:ext uri="{FF2B5EF4-FFF2-40B4-BE49-F238E27FC236}">
                <a16:creationId xmlns:a16="http://schemas.microsoft.com/office/drawing/2014/main" id="{FA037DA3-8071-4A5A-B470-A3D1E0E18D96}"/>
              </a:ext>
            </a:extLst>
          </p:cNvPr>
          <p:cNvSpPr txBox="1">
            <a:spLocks/>
          </p:cNvSpPr>
          <p:nvPr/>
        </p:nvSpPr>
        <p:spPr>
          <a:xfrm>
            <a:off x="285868" y="1368523"/>
            <a:ext cx="10972800" cy="842957"/>
          </a:xfrm>
          <a:prstGeom prst="rect">
            <a:avLst/>
          </a:prstGeom>
        </p:spPr>
        <p:txBody>
          <a:bodyPr vert="horz" lIns="91434" tIns="45718" rIns="91434"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solidFill>
                  <a:srgbClr val="2A4A75"/>
                </a:solidFill>
                <a:latin typeface="Helvetica"/>
                <a:ea typeface="微软雅黑"/>
              </a:rPr>
              <a:t>典型模型</a:t>
            </a:r>
            <a:endParaRPr lang="zh-CN" altLang="en-US" dirty="0"/>
          </a:p>
        </p:txBody>
      </p:sp>
      <p:pic>
        <p:nvPicPr>
          <p:cNvPr id="4" name="图片 3"/>
          <p:cNvPicPr>
            <a:picLocks noChangeAspect="1"/>
          </p:cNvPicPr>
          <p:nvPr/>
        </p:nvPicPr>
        <p:blipFill rotWithShape="1">
          <a:blip r:embed="rId4"/>
          <a:srcRect b="9114"/>
          <a:stretch/>
        </p:blipFill>
        <p:spPr>
          <a:xfrm>
            <a:off x="965447" y="2052513"/>
            <a:ext cx="9470733" cy="2184636"/>
          </a:xfrm>
          <a:prstGeom prst="rect">
            <a:avLst/>
          </a:prstGeom>
        </p:spPr>
      </p:pic>
      <p:sp>
        <p:nvSpPr>
          <p:cNvPr id="5" name="矩形 4"/>
          <p:cNvSpPr/>
          <p:nvPr/>
        </p:nvSpPr>
        <p:spPr>
          <a:xfrm>
            <a:off x="8081423" y="3995601"/>
            <a:ext cx="3179140"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https://arxiv.org/pdf/2201.12086</a:t>
            </a:r>
          </a:p>
        </p:txBody>
      </p:sp>
      <p:pic>
        <p:nvPicPr>
          <p:cNvPr id="6" name="图片 5"/>
          <p:cNvPicPr>
            <a:picLocks noChangeAspect="1"/>
          </p:cNvPicPr>
          <p:nvPr/>
        </p:nvPicPr>
        <p:blipFill>
          <a:blip r:embed="rId5"/>
          <a:stretch>
            <a:fillRect/>
          </a:stretch>
        </p:blipFill>
        <p:spPr>
          <a:xfrm>
            <a:off x="1185193" y="4331681"/>
            <a:ext cx="5923946" cy="2368121"/>
          </a:xfrm>
          <a:prstGeom prst="rect">
            <a:avLst/>
          </a:prstGeom>
        </p:spPr>
      </p:pic>
    </p:spTree>
    <p:extLst>
      <p:ext uri="{BB962C8B-B14F-4D97-AF65-F5344CB8AC3E}">
        <p14:creationId xmlns:p14="http://schemas.microsoft.com/office/powerpoint/2010/main" val="54504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7" name="标题 1">
            <a:extLst>
              <a:ext uri="{FF2B5EF4-FFF2-40B4-BE49-F238E27FC236}">
                <a16:creationId xmlns:a16="http://schemas.microsoft.com/office/drawing/2014/main" id="{FA037DA3-8071-4A5A-B470-A3D1E0E18D96}"/>
              </a:ext>
            </a:extLst>
          </p:cNvPr>
          <p:cNvSpPr txBox="1">
            <a:spLocks/>
          </p:cNvSpPr>
          <p:nvPr/>
        </p:nvSpPr>
        <p:spPr>
          <a:xfrm>
            <a:off x="285868" y="1368523"/>
            <a:ext cx="10972800" cy="842957"/>
          </a:xfrm>
          <a:prstGeom prst="rect">
            <a:avLst/>
          </a:prstGeom>
        </p:spPr>
        <p:txBody>
          <a:bodyPr vert="horz" lIns="91434" tIns="45718" rIns="91434"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solidFill>
                  <a:srgbClr val="2A4A75"/>
                </a:solidFill>
                <a:latin typeface="Helvetica"/>
                <a:ea typeface="微软雅黑"/>
              </a:rPr>
              <a:t>典型模型</a:t>
            </a:r>
            <a:endParaRPr lang="zh-CN" altLang="en-US" dirty="0"/>
          </a:p>
        </p:txBody>
      </p:sp>
      <p:pic>
        <p:nvPicPr>
          <p:cNvPr id="2050" name="Picture 2" descr="https://pica.zhimg.com/v2-bf138d393da9ba920e4ca52fb83b6a4c_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264" y="1368523"/>
            <a:ext cx="9545053" cy="368968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7374" y="5058208"/>
            <a:ext cx="11973060" cy="1754326"/>
          </a:xfrm>
          <a:prstGeom prst="rect">
            <a:avLst/>
          </a:prstGeom>
        </p:spPr>
        <p:txBody>
          <a:bodyPr wrap="square">
            <a:spAutoFit/>
          </a:bodyPr>
          <a:lstStyle/>
          <a:p>
            <a:pPr marL="342900" indent="-342900">
              <a:buFont typeface="Wingdings" panose="05000000000000000000" pitchFamily="2" charset="2"/>
              <a:buChar char="p"/>
            </a:pPr>
            <a:r>
              <a:rPr lang="en-US" altLang="zh-CN" b="1" dirty="0">
                <a:solidFill>
                  <a:srgbClr val="191B1F"/>
                </a:solidFill>
                <a:latin typeface="-apple-system"/>
              </a:rPr>
              <a:t>image encoder</a:t>
            </a:r>
            <a:r>
              <a:rPr lang="zh-CN" altLang="en-US" dirty="0">
                <a:solidFill>
                  <a:srgbClr val="191B1F"/>
                </a:solidFill>
                <a:latin typeface="-apple-system"/>
              </a:rPr>
              <a:t>，</a:t>
            </a:r>
            <a:r>
              <a:rPr lang="en-US" altLang="zh-CN" b="1" dirty="0">
                <a:solidFill>
                  <a:srgbClr val="191B1F"/>
                </a:solidFill>
                <a:latin typeface="-apple-system"/>
              </a:rPr>
              <a:t>text encoder</a:t>
            </a:r>
            <a:r>
              <a:rPr lang="en-US" altLang="zh-CN" dirty="0">
                <a:solidFill>
                  <a:srgbClr val="191B1F"/>
                </a:solidFill>
                <a:latin typeface="-apple-system"/>
              </a:rPr>
              <a:t> </a:t>
            </a:r>
          </a:p>
          <a:p>
            <a:pPr marL="342900" indent="-342900">
              <a:buFont typeface="Wingdings" panose="05000000000000000000" pitchFamily="2" charset="2"/>
              <a:buChar char="p"/>
            </a:pPr>
            <a:r>
              <a:rPr lang="en-US" altLang="zh-CN" b="1" dirty="0">
                <a:solidFill>
                  <a:srgbClr val="191B1F"/>
                </a:solidFill>
                <a:latin typeface="-apple-system"/>
              </a:rPr>
              <a:t>image-grounded text encoder</a:t>
            </a:r>
            <a:r>
              <a:rPr lang="zh-CN" altLang="en-US" b="1" dirty="0">
                <a:solidFill>
                  <a:srgbClr val="191B1F"/>
                </a:solidFill>
                <a:latin typeface="-apple-system"/>
              </a:rPr>
              <a:t>：</a:t>
            </a:r>
            <a:r>
              <a:rPr lang="zh-CN" altLang="en-US" dirty="0">
                <a:solidFill>
                  <a:srgbClr val="191B1F"/>
                </a:solidFill>
                <a:latin typeface="-apple-system"/>
              </a:rPr>
              <a:t>图像文本编码器，用于判断文本和图像是否匹配。该模型的输入为</a:t>
            </a:r>
            <a:r>
              <a:rPr lang="en-US" altLang="zh-CN" dirty="0">
                <a:solidFill>
                  <a:srgbClr val="191B1F"/>
                </a:solidFill>
                <a:latin typeface="-apple-system"/>
              </a:rPr>
              <a:t>[Encode] +</a:t>
            </a:r>
            <a:r>
              <a:rPr lang="zh-CN" altLang="en-US" dirty="0">
                <a:solidFill>
                  <a:srgbClr val="191B1F"/>
                </a:solidFill>
                <a:latin typeface="-apple-system"/>
              </a:rPr>
              <a:t>文本，另外每个</a:t>
            </a:r>
            <a:r>
              <a:rPr lang="en-US" altLang="zh-CN" dirty="0">
                <a:solidFill>
                  <a:srgbClr val="191B1F"/>
                </a:solidFill>
                <a:latin typeface="-apple-system"/>
              </a:rPr>
              <a:t>block</a:t>
            </a:r>
            <a:r>
              <a:rPr lang="zh-CN" altLang="en-US" dirty="0">
                <a:solidFill>
                  <a:srgbClr val="191B1F"/>
                </a:solidFill>
                <a:latin typeface="-apple-system"/>
              </a:rPr>
              <a:t>层都以交叉注意力的形式关注</a:t>
            </a:r>
            <a:r>
              <a:rPr lang="en-US" altLang="zh-CN" b="1" dirty="0">
                <a:solidFill>
                  <a:srgbClr val="191B1F"/>
                </a:solidFill>
                <a:latin typeface="-apple-system"/>
              </a:rPr>
              <a:t>image encoder</a:t>
            </a:r>
            <a:r>
              <a:rPr lang="zh-CN" altLang="en-US" dirty="0">
                <a:solidFill>
                  <a:srgbClr val="191B1F"/>
                </a:solidFill>
                <a:latin typeface="-apple-system"/>
              </a:rPr>
              <a:t>对应层的视觉特征。训练目标为</a:t>
            </a:r>
            <a:r>
              <a:rPr lang="en-US" altLang="zh-CN" dirty="0">
                <a:solidFill>
                  <a:srgbClr val="191B1F"/>
                </a:solidFill>
                <a:latin typeface="-apple-system"/>
              </a:rPr>
              <a:t>ITM(Image-Text Matching Loss)</a:t>
            </a:r>
            <a:r>
              <a:rPr lang="zh-CN" altLang="en-US" dirty="0">
                <a:solidFill>
                  <a:srgbClr val="191B1F"/>
                </a:solidFill>
                <a:latin typeface="-apple-system"/>
              </a:rPr>
              <a:t>，即对当前文本和图像是否匹配进行二分类。</a:t>
            </a:r>
          </a:p>
          <a:p>
            <a:pPr marL="285750" indent="-285750">
              <a:buFont typeface="Wingdings" panose="05000000000000000000" pitchFamily="2" charset="2"/>
              <a:buChar char="p"/>
            </a:pPr>
            <a:r>
              <a:rPr lang="en-US" altLang="zh-CN" b="1" dirty="0">
                <a:solidFill>
                  <a:srgbClr val="191B1F"/>
                </a:solidFill>
                <a:latin typeface="-apple-system"/>
              </a:rPr>
              <a:t>image-grounded text decoder</a:t>
            </a:r>
            <a:r>
              <a:rPr lang="zh-CN" altLang="en-US" b="1" dirty="0">
                <a:solidFill>
                  <a:srgbClr val="191B1F"/>
                </a:solidFill>
                <a:latin typeface="-apple-system"/>
              </a:rPr>
              <a:t>：</a:t>
            </a:r>
            <a:r>
              <a:rPr lang="zh-CN" altLang="en-US" dirty="0">
                <a:solidFill>
                  <a:srgbClr val="191B1F"/>
                </a:solidFill>
                <a:latin typeface="-apple-system"/>
              </a:rPr>
              <a:t>图像文本解码器，用于生成图像的</a:t>
            </a:r>
            <a:r>
              <a:rPr lang="en-US" altLang="zh-CN" dirty="0">
                <a:solidFill>
                  <a:srgbClr val="191B1F"/>
                </a:solidFill>
                <a:latin typeface="-apple-system"/>
              </a:rPr>
              <a:t>caption</a:t>
            </a:r>
            <a:r>
              <a:rPr lang="zh-CN" altLang="en-US" dirty="0">
                <a:solidFill>
                  <a:srgbClr val="191B1F"/>
                </a:solidFill>
                <a:latin typeface="-apple-system"/>
              </a:rPr>
              <a:t>。交叉注意力机制的引入与</a:t>
            </a:r>
            <a:r>
              <a:rPr lang="en-US" altLang="zh-CN" dirty="0">
                <a:solidFill>
                  <a:srgbClr val="191B1F"/>
                </a:solidFill>
                <a:latin typeface="-apple-system"/>
              </a:rPr>
              <a:t>image-grounded text encoder</a:t>
            </a:r>
            <a:r>
              <a:rPr lang="zh-CN" altLang="en-US" dirty="0">
                <a:solidFill>
                  <a:srgbClr val="191B1F"/>
                </a:solidFill>
                <a:latin typeface="-apple-system"/>
              </a:rPr>
              <a:t>类似，训练目标为</a:t>
            </a:r>
            <a:r>
              <a:rPr lang="en-US" altLang="zh-CN" dirty="0">
                <a:solidFill>
                  <a:srgbClr val="191B1F"/>
                </a:solidFill>
                <a:latin typeface="-apple-system"/>
              </a:rPr>
              <a:t>LM </a:t>
            </a:r>
            <a:r>
              <a:rPr lang="zh-CN" altLang="en-US" dirty="0">
                <a:solidFill>
                  <a:srgbClr val="191B1F"/>
                </a:solidFill>
                <a:latin typeface="-apple-system"/>
              </a:rPr>
              <a:t>损失</a:t>
            </a:r>
            <a:r>
              <a:rPr lang="en-US" altLang="zh-CN" dirty="0">
                <a:solidFill>
                  <a:srgbClr val="191B1F"/>
                </a:solidFill>
                <a:latin typeface="-apple-system"/>
              </a:rPr>
              <a:t>(Language Modeling Loss)</a:t>
            </a:r>
            <a:r>
              <a:rPr lang="zh-CN" altLang="en-US" dirty="0">
                <a:solidFill>
                  <a:srgbClr val="191B1F"/>
                </a:solidFill>
                <a:latin typeface="-apple-system"/>
              </a:rPr>
              <a:t>。</a:t>
            </a:r>
            <a:endParaRPr lang="zh-CN" altLang="en-US" b="0" i="0" dirty="0">
              <a:solidFill>
                <a:srgbClr val="191B1F"/>
              </a:solidFill>
              <a:effectLst/>
              <a:latin typeface="-apple-system"/>
            </a:endParaRPr>
          </a:p>
        </p:txBody>
      </p:sp>
    </p:spTree>
    <p:extLst>
      <p:ext uri="{BB962C8B-B14F-4D97-AF65-F5344CB8AC3E}">
        <p14:creationId xmlns:p14="http://schemas.microsoft.com/office/powerpoint/2010/main" val="108045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7" name="标题 1">
            <a:extLst>
              <a:ext uri="{FF2B5EF4-FFF2-40B4-BE49-F238E27FC236}">
                <a16:creationId xmlns:a16="http://schemas.microsoft.com/office/drawing/2014/main" id="{FA037DA3-8071-4A5A-B470-A3D1E0E18D96}"/>
              </a:ext>
            </a:extLst>
          </p:cNvPr>
          <p:cNvSpPr txBox="1">
            <a:spLocks/>
          </p:cNvSpPr>
          <p:nvPr/>
        </p:nvSpPr>
        <p:spPr>
          <a:xfrm>
            <a:off x="285868" y="1368523"/>
            <a:ext cx="10972800" cy="842957"/>
          </a:xfrm>
          <a:prstGeom prst="rect">
            <a:avLst/>
          </a:prstGeom>
        </p:spPr>
        <p:txBody>
          <a:bodyPr vert="horz" lIns="91434" tIns="45718" rIns="91434"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solidFill>
                  <a:srgbClr val="2A4A75"/>
                </a:solidFill>
                <a:latin typeface="Helvetica"/>
                <a:ea typeface="微软雅黑"/>
              </a:rPr>
              <a:t>典型模型</a:t>
            </a:r>
            <a:endParaRPr lang="zh-CN" altLang="en-US" dirty="0"/>
          </a:p>
        </p:txBody>
      </p:sp>
      <p:pic>
        <p:nvPicPr>
          <p:cNvPr id="4" name="图片 3"/>
          <p:cNvPicPr>
            <a:picLocks noChangeAspect="1"/>
          </p:cNvPicPr>
          <p:nvPr/>
        </p:nvPicPr>
        <p:blipFill>
          <a:blip r:embed="rId4"/>
          <a:stretch>
            <a:fillRect/>
          </a:stretch>
        </p:blipFill>
        <p:spPr>
          <a:xfrm>
            <a:off x="2881401" y="1393174"/>
            <a:ext cx="8503523" cy="1856510"/>
          </a:xfrm>
          <a:prstGeom prst="rect">
            <a:avLst/>
          </a:prstGeom>
        </p:spPr>
      </p:pic>
      <p:sp>
        <p:nvSpPr>
          <p:cNvPr id="5" name="矩形 4"/>
          <p:cNvSpPr/>
          <p:nvPr/>
        </p:nvSpPr>
        <p:spPr>
          <a:xfrm>
            <a:off x="8656681" y="4171613"/>
            <a:ext cx="3179140"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https://arxiv.org/pdf/2301.12597</a:t>
            </a:r>
          </a:p>
        </p:txBody>
      </p:sp>
      <p:pic>
        <p:nvPicPr>
          <p:cNvPr id="6" name="图片 5"/>
          <p:cNvPicPr>
            <a:picLocks noChangeAspect="1"/>
          </p:cNvPicPr>
          <p:nvPr/>
        </p:nvPicPr>
        <p:blipFill rotWithShape="1">
          <a:blip r:embed="rId5"/>
          <a:srcRect t="3469"/>
          <a:stretch/>
        </p:blipFill>
        <p:spPr>
          <a:xfrm>
            <a:off x="285868" y="3348507"/>
            <a:ext cx="7724775" cy="3466344"/>
          </a:xfrm>
          <a:prstGeom prst="rect">
            <a:avLst/>
          </a:prstGeom>
        </p:spPr>
      </p:pic>
    </p:spTree>
    <p:extLst>
      <p:ext uri="{BB962C8B-B14F-4D97-AF65-F5344CB8AC3E}">
        <p14:creationId xmlns:p14="http://schemas.microsoft.com/office/powerpoint/2010/main" val="317735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7" name="标题 1">
            <a:extLst>
              <a:ext uri="{FF2B5EF4-FFF2-40B4-BE49-F238E27FC236}">
                <a16:creationId xmlns:a16="http://schemas.microsoft.com/office/drawing/2014/main" id="{FA037DA3-8071-4A5A-B470-A3D1E0E18D96}"/>
              </a:ext>
            </a:extLst>
          </p:cNvPr>
          <p:cNvSpPr txBox="1">
            <a:spLocks/>
          </p:cNvSpPr>
          <p:nvPr/>
        </p:nvSpPr>
        <p:spPr>
          <a:xfrm>
            <a:off x="285868" y="1368523"/>
            <a:ext cx="10972800" cy="842957"/>
          </a:xfrm>
          <a:prstGeom prst="rect">
            <a:avLst/>
          </a:prstGeom>
        </p:spPr>
        <p:txBody>
          <a:bodyPr vert="horz" lIns="91434" tIns="45718" rIns="91434"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solidFill>
                  <a:srgbClr val="2A4A75"/>
                </a:solidFill>
                <a:latin typeface="Helvetica"/>
                <a:ea typeface="微软雅黑"/>
              </a:rPr>
              <a:t>典型模型</a:t>
            </a:r>
            <a:endParaRPr lang="zh-CN" altLang="en-US" dirty="0"/>
          </a:p>
        </p:txBody>
      </p:sp>
      <p:pic>
        <p:nvPicPr>
          <p:cNvPr id="3" name="图片 2"/>
          <p:cNvPicPr>
            <a:picLocks noChangeAspect="1"/>
          </p:cNvPicPr>
          <p:nvPr/>
        </p:nvPicPr>
        <p:blipFill rotWithShape="1">
          <a:blip r:embed="rId4"/>
          <a:srcRect b="27814"/>
          <a:stretch/>
        </p:blipFill>
        <p:spPr>
          <a:xfrm>
            <a:off x="614377" y="1893802"/>
            <a:ext cx="11154561" cy="2395446"/>
          </a:xfrm>
          <a:prstGeom prst="rect">
            <a:avLst/>
          </a:prstGeom>
        </p:spPr>
      </p:pic>
      <p:sp>
        <p:nvSpPr>
          <p:cNvPr id="4" name="矩形 3"/>
          <p:cNvSpPr/>
          <p:nvPr/>
        </p:nvSpPr>
        <p:spPr>
          <a:xfrm>
            <a:off x="497290" y="4366521"/>
            <a:ext cx="11388733" cy="2308324"/>
          </a:xfrm>
          <a:prstGeom prst="rect">
            <a:avLst/>
          </a:prstGeom>
        </p:spPr>
        <p:txBody>
          <a:bodyPr wrap="square">
            <a:spAutoFit/>
          </a:bodyPr>
          <a:lstStyle/>
          <a:p>
            <a:r>
              <a:rPr lang="en-US" altLang="zh-CN" dirty="0">
                <a:solidFill>
                  <a:srgbClr val="191B1F"/>
                </a:solidFill>
                <a:latin typeface="-apple-system"/>
              </a:rPr>
              <a:t>Q-Former</a:t>
            </a:r>
            <a:r>
              <a:rPr lang="zh-CN" altLang="en-US" dirty="0">
                <a:solidFill>
                  <a:srgbClr val="191B1F"/>
                </a:solidFill>
                <a:latin typeface="-apple-system"/>
              </a:rPr>
              <a:t>包含</a:t>
            </a:r>
            <a:r>
              <a:rPr lang="en-US" altLang="zh-CN" dirty="0">
                <a:solidFill>
                  <a:srgbClr val="191B1F"/>
                </a:solidFill>
                <a:latin typeface="-apple-system"/>
              </a:rPr>
              <a:t>2</a:t>
            </a:r>
            <a:r>
              <a:rPr lang="zh-CN" altLang="en-US" dirty="0">
                <a:solidFill>
                  <a:srgbClr val="191B1F"/>
                </a:solidFill>
                <a:latin typeface="-apple-system"/>
              </a:rPr>
              <a:t>个</a:t>
            </a:r>
            <a:r>
              <a:rPr lang="en-US" altLang="zh-CN" dirty="0">
                <a:solidFill>
                  <a:srgbClr val="191B1F"/>
                </a:solidFill>
                <a:latin typeface="-apple-system"/>
              </a:rPr>
              <a:t>transformer</a:t>
            </a:r>
            <a:r>
              <a:rPr lang="zh-CN" altLang="en-US" dirty="0">
                <a:solidFill>
                  <a:srgbClr val="191B1F"/>
                </a:solidFill>
                <a:latin typeface="-apple-system"/>
              </a:rPr>
              <a:t>，</a:t>
            </a:r>
            <a:r>
              <a:rPr lang="en-US" altLang="zh-CN" dirty="0">
                <a:solidFill>
                  <a:srgbClr val="191B1F"/>
                </a:solidFill>
                <a:latin typeface="-apple-system"/>
              </a:rPr>
              <a:t>Q-Former-Image</a:t>
            </a:r>
            <a:r>
              <a:rPr lang="zh-CN" altLang="en-US" dirty="0">
                <a:solidFill>
                  <a:srgbClr val="191B1F"/>
                </a:solidFill>
                <a:latin typeface="-apple-system"/>
              </a:rPr>
              <a:t>、</a:t>
            </a:r>
            <a:r>
              <a:rPr lang="en-US" altLang="zh-CN" dirty="0">
                <a:solidFill>
                  <a:srgbClr val="191B1F"/>
                </a:solidFill>
                <a:latin typeface="-apple-system"/>
              </a:rPr>
              <a:t>Q-Former-Text</a:t>
            </a:r>
            <a:r>
              <a:rPr lang="zh-CN" altLang="en-US" dirty="0">
                <a:solidFill>
                  <a:srgbClr val="191B1F"/>
                </a:solidFill>
                <a:latin typeface="-apple-system"/>
              </a:rPr>
              <a:t>。设置三种损失进行学习：</a:t>
            </a:r>
          </a:p>
          <a:p>
            <a:pPr marL="285750" indent="-285750">
              <a:buFont typeface="Wingdings" panose="05000000000000000000" pitchFamily="2" charset="2"/>
              <a:buChar char="p"/>
            </a:pPr>
            <a:r>
              <a:rPr lang="en-US" altLang="zh-CN" dirty="0">
                <a:solidFill>
                  <a:srgbClr val="191B1F"/>
                </a:solidFill>
                <a:latin typeface="-apple-system"/>
              </a:rPr>
              <a:t>Image-Text Contrastive Learning (ITC)</a:t>
            </a:r>
            <a:r>
              <a:rPr lang="zh-CN" altLang="en-US" dirty="0">
                <a:solidFill>
                  <a:srgbClr val="191B1F"/>
                </a:solidFill>
                <a:latin typeface="-apple-system"/>
              </a:rPr>
              <a:t>，</a:t>
            </a:r>
            <a:r>
              <a:rPr lang="en-US" altLang="zh-CN" dirty="0">
                <a:solidFill>
                  <a:srgbClr val="191B1F"/>
                </a:solidFill>
                <a:latin typeface="-apple-system"/>
              </a:rPr>
              <a:t>Q-Former-Image</a:t>
            </a:r>
            <a:r>
              <a:rPr lang="zh-CN" altLang="en-US" dirty="0">
                <a:solidFill>
                  <a:srgbClr val="191B1F"/>
                </a:solidFill>
                <a:latin typeface="-apple-system"/>
              </a:rPr>
              <a:t>和</a:t>
            </a:r>
            <a:r>
              <a:rPr lang="en-US" altLang="zh-CN" dirty="0">
                <a:solidFill>
                  <a:srgbClr val="191B1F"/>
                </a:solidFill>
                <a:latin typeface="-apple-system"/>
              </a:rPr>
              <a:t>Q-Former-Text</a:t>
            </a:r>
            <a:r>
              <a:rPr lang="zh-CN" altLang="en-US" dirty="0">
                <a:solidFill>
                  <a:srgbClr val="191B1F"/>
                </a:solidFill>
                <a:latin typeface="-apple-system"/>
              </a:rPr>
              <a:t>以</a:t>
            </a:r>
            <a:r>
              <a:rPr lang="en-US" altLang="zh-CN" b="1" dirty="0" err="1">
                <a:solidFill>
                  <a:srgbClr val="191B1F"/>
                </a:solidFill>
                <a:latin typeface="-apple-system"/>
              </a:rPr>
              <a:t>uni</a:t>
            </a:r>
            <a:r>
              <a:rPr lang="en-US" altLang="zh-CN" b="1" dirty="0">
                <a:solidFill>
                  <a:srgbClr val="191B1F"/>
                </a:solidFill>
                <a:latin typeface="-apple-system"/>
              </a:rPr>
              <a:t>-modal</a:t>
            </a:r>
            <a:r>
              <a:rPr lang="zh-CN" altLang="en-US" dirty="0">
                <a:solidFill>
                  <a:srgbClr val="191B1F"/>
                </a:solidFill>
                <a:latin typeface="-apple-system"/>
              </a:rPr>
              <a:t>的形式训练，鼓励配对的图像和文本对产生较高的相似度。因</a:t>
            </a:r>
            <a:r>
              <a:rPr lang="en-US" altLang="zh-CN" dirty="0">
                <a:solidFill>
                  <a:srgbClr val="191B1F"/>
                </a:solidFill>
                <a:latin typeface="-apple-system"/>
              </a:rPr>
              <a:t>Q-Former-Image</a:t>
            </a:r>
            <a:r>
              <a:rPr lang="zh-CN" altLang="en-US" dirty="0">
                <a:solidFill>
                  <a:srgbClr val="191B1F"/>
                </a:solidFill>
                <a:latin typeface="-apple-system"/>
              </a:rPr>
              <a:t>输出多个向量（每个可学习的</a:t>
            </a:r>
            <a:r>
              <a:rPr lang="en-US" altLang="zh-CN" dirty="0">
                <a:solidFill>
                  <a:srgbClr val="191B1F"/>
                </a:solidFill>
                <a:latin typeface="-apple-system"/>
              </a:rPr>
              <a:t>query</a:t>
            </a:r>
            <a:r>
              <a:rPr lang="zh-CN" altLang="en-US" dirty="0">
                <a:solidFill>
                  <a:srgbClr val="191B1F"/>
                </a:solidFill>
                <a:latin typeface="-apple-system"/>
              </a:rPr>
              <a:t>输入对应一个输出向量），而</a:t>
            </a:r>
            <a:r>
              <a:rPr lang="en-US" altLang="zh-CN" dirty="0">
                <a:solidFill>
                  <a:srgbClr val="191B1F"/>
                </a:solidFill>
                <a:latin typeface="-apple-system"/>
              </a:rPr>
              <a:t>Q-Former-Text</a:t>
            </a:r>
            <a:r>
              <a:rPr lang="zh-CN" altLang="en-US" dirty="0">
                <a:solidFill>
                  <a:srgbClr val="191B1F"/>
                </a:solidFill>
                <a:latin typeface="-apple-system"/>
              </a:rPr>
              <a:t>输出为</a:t>
            </a:r>
            <a:r>
              <a:rPr lang="en-US" altLang="zh-CN" dirty="0">
                <a:solidFill>
                  <a:srgbClr val="191B1F"/>
                </a:solidFill>
                <a:latin typeface="-apple-system"/>
              </a:rPr>
              <a:t>[</a:t>
            </a:r>
            <a:r>
              <a:rPr lang="en-US" altLang="zh-CN" dirty="0" err="1">
                <a:solidFill>
                  <a:srgbClr val="191B1F"/>
                </a:solidFill>
                <a:latin typeface="-apple-system"/>
              </a:rPr>
              <a:t>cls</a:t>
            </a:r>
            <a:r>
              <a:rPr lang="en-US" altLang="zh-CN" dirty="0">
                <a:solidFill>
                  <a:srgbClr val="191B1F"/>
                </a:solidFill>
                <a:latin typeface="-apple-system"/>
              </a:rPr>
              <a:t>]</a:t>
            </a:r>
            <a:r>
              <a:rPr lang="zh-CN" altLang="en-US" dirty="0">
                <a:solidFill>
                  <a:srgbClr val="191B1F"/>
                </a:solidFill>
                <a:latin typeface="-apple-system"/>
              </a:rPr>
              <a:t>对应的单个向量，计算相似度时取向量相似度的最大值。</a:t>
            </a:r>
          </a:p>
          <a:p>
            <a:pPr marL="285750" indent="-285750">
              <a:buFont typeface="Wingdings" panose="05000000000000000000" pitchFamily="2" charset="2"/>
              <a:buChar char="p"/>
            </a:pPr>
            <a:r>
              <a:rPr lang="en-US" altLang="zh-CN" dirty="0">
                <a:solidFill>
                  <a:srgbClr val="191B1F"/>
                </a:solidFill>
                <a:latin typeface="-apple-system"/>
              </a:rPr>
              <a:t>Image-grounded Text Generation (ITG), Q-Former-Text</a:t>
            </a:r>
            <a:r>
              <a:rPr lang="zh-CN" altLang="en-US" dirty="0">
                <a:solidFill>
                  <a:srgbClr val="191B1F"/>
                </a:solidFill>
                <a:latin typeface="-apple-system"/>
              </a:rPr>
              <a:t>以</a:t>
            </a:r>
            <a:r>
              <a:rPr lang="en-US" altLang="zh-CN" b="1" dirty="0">
                <a:solidFill>
                  <a:srgbClr val="191B1F"/>
                </a:solidFill>
                <a:latin typeface="-apple-system"/>
              </a:rPr>
              <a:t>multimodal causal</a:t>
            </a:r>
            <a:r>
              <a:rPr lang="zh-CN" altLang="en-US" dirty="0">
                <a:solidFill>
                  <a:srgbClr val="191B1F"/>
                </a:solidFill>
                <a:latin typeface="-apple-system"/>
              </a:rPr>
              <a:t>的形式关注</a:t>
            </a:r>
            <a:r>
              <a:rPr lang="en-US" altLang="zh-CN" dirty="0">
                <a:solidFill>
                  <a:srgbClr val="191B1F"/>
                </a:solidFill>
                <a:latin typeface="-apple-system"/>
              </a:rPr>
              <a:t>Q-Former-Image</a:t>
            </a:r>
            <a:r>
              <a:rPr lang="zh-CN" altLang="en-US" dirty="0">
                <a:solidFill>
                  <a:srgbClr val="191B1F"/>
                </a:solidFill>
                <a:latin typeface="-apple-system"/>
              </a:rPr>
              <a:t>中的信息，从而更好地生成对应的文本描述。</a:t>
            </a:r>
          </a:p>
          <a:p>
            <a:pPr marL="285750" indent="-285750">
              <a:buFont typeface="Wingdings" panose="05000000000000000000" pitchFamily="2" charset="2"/>
              <a:buChar char="p"/>
            </a:pPr>
            <a:r>
              <a:rPr lang="en-US" altLang="zh-CN" dirty="0">
                <a:solidFill>
                  <a:srgbClr val="191B1F"/>
                </a:solidFill>
                <a:latin typeface="-apple-system"/>
              </a:rPr>
              <a:t>Image-Text Matching (ITM)</a:t>
            </a:r>
            <a:r>
              <a:rPr lang="zh-CN" altLang="en-US" dirty="0">
                <a:solidFill>
                  <a:srgbClr val="191B1F"/>
                </a:solidFill>
                <a:latin typeface="-apple-system"/>
              </a:rPr>
              <a:t>，</a:t>
            </a:r>
            <a:r>
              <a:rPr lang="en-US" altLang="zh-CN" dirty="0">
                <a:solidFill>
                  <a:srgbClr val="191B1F"/>
                </a:solidFill>
                <a:latin typeface="-apple-system"/>
              </a:rPr>
              <a:t>Q-Former-Text</a:t>
            </a:r>
            <a:r>
              <a:rPr lang="zh-CN" altLang="en-US" dirty="0">
                <a:solidFill>
                  <a:srgbClr val="191B1F"/>
                </a:solidFill>
                <a:latin typeface="-apple-system"/>
              </a:rPr>
              <a:t>和</a:t>
            </a:r>
            <a:r>
              <a:rPr lang="en-US" altLang="zh-CN" dirty="0">
                <a:solidFill>
                  <a:srgbClr val="191B1F"/>
                </a:solidFill>
                <a:latin typeface="-apple-system"/>
              </a:rPr>
              <a:t>Q-Former-Image</a:t>
            </a:r>
            <a:r>
              <a:rPr lang="zh-CN" altLang="en-US" dirty="0">
                <a:solidFill>
                  <a:srgbClr val="191B1F"/>
                </a:solidFill>
                <a:latin typeface="-apple-system"/>
              </a:rPr>
              <a:t>以</a:t>
            </a:r>
            <a:r>
              <a:rPr lang="en-US" altLang="zh-CN" b="1" dirty="0">
                <a:solidFill>
                  <a:srgbClr val="191B1F"/>
                </a:solidFill>
                <a:latin typeface="-apple-system"/>
              </a:rPr>
              <a:t>bidirectional</a:t>
            </a:r>
            <a:r>
              <a:rPr lang="zh-CN" altLang="en-US" dirty="0">
                <a:solidFill>
                  <a:srgbClr val="191B1F"/>
                </a:solidFill>
                <a:latin typeface="-apple-system"/>
              </a:rPr>
              <a:t>的形式相互关注</a:t>
            </a:r>
            <a:r>
              <a:rPr lang="en-US" altLang="zh-CN" dirty="0">
                <a:solidFill>
                  <a:srgbClr val="191B1F"/>
                </a:solidFill>
                <a:latin typeface="-apple-system"/>
              </a:rPr>
              <a:t>——</a:t>
            </a:r>
            <a:r>
              <a:rPr lang="zh-CN" altLang="en-US" dirty="0">
                <a:solidFill>
                  <a:srgbClr val="191B1F"/>
                </a:solidFill>
                <a:latin typeface="-apple-system"/>
              </a:rPr>
              <a:t>学习到融合文本和视觉两个模态的细粒度的匹配信息，匹配分数对</a:t>
            </a:r>
            <a:r>
              <a:rPr lang="en-US" altLang="zh-CN" dirty="0">
                <a:solidFill>
                  <a:srgbClr val="191B1F"/>
                </a:solidFill>
                <a:latin typeface="-apple-system"/>
              </a:rPr>
              <a:t>Q-Former-Image</a:t>
            </a:r>
            <a:r>
              <a:rPr lang="zh-CN" altLang="en-US" dirty="0">
                <a:solidFill>
                  <a:srgbClr val="191B1F"/>
                </a:solidFill>
                <a:latin typeface="-apple-system"/>
              </a:rPr>
              <a:t>输出的多个二分类结果进行平均。</a:t>
            </a:r>
            <a:endParaRPr lang="zh-CN" altLang="en-US" b="0" i="0" dirty="0">
              <a:solidFill>
                <a:srgbClr val="191B1F"/>
              </a:solidFill>
              <a:effectLst/>
              <a:latin typeface="-apple-system"/>
            </a:endParaRPr>
          </a:p>
        </p:txBody>
      </p:sp>
    </p:spTree>
    <p:extLst>
      <p:ext uri="{BB962C8B-B14F-4D97-AF65-F5344CB8AC3E}">
        <p14:creationId xmlns:p14="http://schemas.microsoft.com/office/powerpoint/2010/main" val="254441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7" name="标题 1">
            <a:extLst>
              <a:ext uri="{FF2B5EF4-FFF2-40B4-BE49-F238E27FC236}">
                <a16:creationId xmlns:a16="http://schemas.microsoft.com/office/drawing/2014/main" id="{FA037DA3-8071-4A5A-B470-A3D1E0E18D96}"/>
              </a:ext>
            </a:extLst>
          </p:cNvPr>
          <p:cNvSpPr txBox="1">
            <a:spLocks/>
          </p:cNvSpPr>
          <p:nvPr/>
        </p:nvSpPr>
        <p:spPr>
          <a:xfrm>
            <a:off x="285868" y="1368523"/>
            <a:ext cx="10972800" cy="842957"/>
          </a:xfrm>
          <a:prstGeom prst="rect">
            <a:avLst/>
          </a:prstGeom>
        </p:spPr>
        <p:txBody>
          <a:bodyPr vert="horz" lIns="91434" tIns="45718" rIns="91434"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solidFill>
                  <a:srgbClr val="2A4A75"/>
                </a:solidFill>
                <a:latin typeface="Helvetica"/>
                <a:ea typeface="微软雅黑"/>
              </a:rPr>
              <a:t>典型模型</a:t>
            </a:r>
            <a:endParaRPr lang="zh-CN" altLang="en-US" dirty="0"/>
          </a:p>
        </p:txBody>
      </p:sp>
      <p:pic>
        <p:nvPicPr>
          <p:cNvPr id="3" name="图片 2"/>
          <p:cNvPicPr>
            <a:picLocks noChangeAspect="1"/>
          </p:cNvPicPr>
          <p:nvPr/>
        </p:nvPicPr>
        <p:blipFill>
          <a:blip r:embed="rId4"/>
          <a:stretch>
            <a:fillRect/>
          </a:stretch>
        </p:blipFill>
        <p:spPr>
          <a:xfrm>
            <a:off x="962763" y="2002195"/>
            <a:ext cx="9956952" cy="2880000"/>
          </a:xfrm>
          <a:prstGeom prst="rect">
            <a:avLst/>
          </a:prstGeom>
        </p:spPr>
      </p:pic>
      <p:sp>
        <p:nvSpPr>
          <p:cNvPr id="4" name="矩形 3"/>
          <p:cNvSpPr/>
          <p:nvPr/>
        </p:nvSpPr>
        <p:spPr>
          <a:xfrm>
            <a:off x="962762" y="4964686"/>
            <a:ext cx="10332010" cy="1200329"/>
          </a:xfrm>
          <a:prstGeom prst="rect">
            <a:avLst/>
          </a:prstGeom>
        </p:spPr>
        <p:txBody>
          <a:bodyPr wrap="square">
            <a:spAutoFit/>
          </a:bodyPr>
          <a:lstStyle/>
          <a:p>
            <a:r>
              <a:rPr lang="en-US" altLang="zh-CN" b="1" dirty="0">
                <a:solidFill>
                  <a:srgbClr val="191B1F"/>
                </a:solidFill>
                <a:latin typeface="-apple-system"/>
              </a:rPr>
              <a:t>Generative learning</a:t>
            </a:r>
            <a:r>
              <a:rPr lang="zh-CN" altLang="en-US" b="1" dirty="0">
                <a:solidFill>
                  <a:srgbClr val="191B1F"/>
                </a:solidFill>
                <a:latin typeface="-apple-system"/>
              </a:rPr>
              <a:t>：</a:t>
            </a:r>
            <a:r>
              <a:rPr lang="zh-CN" altLang="en-US" dirty="0">
                <a:solidFill>
                  <a:srgbClr val="191B1F"/>
                </a:solidFill>
                <a:latin typeface="-apple-system"/>
              </a:rPr>
              <a:t>将</a:t>
            </a:r>
            <a:r>
              <a:rPr lang="en-US" altLang="zh-CN" dirty="0">
                <a:solidFill>
                  <a:srgbClr val="191B1F"/>
                </a:solidFill>
                <a:latin typeface="-apple-system"/>
              </a:rPr>
              <a:t>Q-Former</a:t>
            </a:r>
            <a:r>
              <a:rPr lang="zh-CN" altLang="en-US" dirty="0">
                <a:solidFill>
                  <a:srgbClr val="191B1F"/>
                </a:solidFill>
                <a:latin typeface="-apple-system"/>
              </a:rPr>
              <a:t>提取的特征对齐到文本模态</a:t>
            </a:r>
            <a:endParaRPr lang="en-US" altLang="zh-CN" dirty="0">
              <a:solidFill>
                <a:srgbClr val="191B1F"/>
              </a:solidFill>
              <a:latin typeface="-apple-system"/>
            </a:endParaRPr>
          </a:p>
          <a:p>
            <a:endParaRPr lang="en-US" altLang="zh-CN" dirty="0">
              <a:solidFill>
                <a:srgbClr val="191B1F"/>
              </a:solidFill>
              <a:latin typeface="-apple-system"/>
            </a:endParaRPr>
          </a:p>
          <a:p>
            <a:r>
              <a:rPr lang="zh-CN" altLang="en-US" dirty="0"/>
              <a:t>使用</a:t>
            </a:r>
            <a:r>
              <a:rPr lang="en-US" altLang="zh-CN" dirty="0"/>
              <a:t>Q-Former</a:t>
            </a:r>
            <a:r>
              <a:rPr lang="zh-CN" altLang="en-US" dirty="0"/>
              <a:t>提取视觉特征后，接线性层转化为文本特征就可以送到下游的</a:t>
            </a:r>
            <a:r>
              <a:rPr lang="en-US" altLang="zh-CN" dirty="0"/>
              <a:t>LLM</a:t>
            </a:r>
            <a:r>
              <a:rPr lang="zh-CN" altLang="en-US" dirty="0"/>
              <a:t>里，以</a:t>
            </a:r>
            <a:r>
              <a:rPr lang="en-US" altLang="zh-CN" dirty="0"/>
              <a:t>LM</a:t>
            </a:r>
            <a:r>
              <a:rPr lang="zh-CN" altLang="en-US" dirty="0"/>
              <a:t>的损失进行训练。根据下游任务的类型，</a:t>
            </a:r>
            <a:r>
              <a:rPr lang="en-US" altLang="zh-CN" dirty="0"/>
              <a:t>Q-Former</a:t>
            </a:r>
            <a:r>
              <a:rPr lang="zh-CN" altLang="en-US" dirty="0"/>
              <a:t>可以选择性的加入</a:t>
            </a:r>
            <a:r>
              <a:rPr lang="en-US" altLang="zh-CN" dirty="0"/>
              <a:t>text condition</a:t>
            </a:r>
            <a:r>
              <a:rPr lang="zh-CN" altLang="en-US" dirty="0"/>
              <a:t>。</a:t>
            </a:r>
          </a:p>
        </p:txBody>
      </p:sp>
    </p:spTree>
    <p:extLst>
      <p:ext uri="{BB962C8B-B14F-4D97-AF65-F5344CB8AC3E}">
        <p14:creationId xmlns:p14="http://schemas.microsoft.com/office/powerpoint/2010/main" val="367639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7" name="标题 1">
            <a:extLst>
              <a:ext uri="{FF2B5EF4-FFF2-40B4-BE49-F238E27FC236}">
                <a16:creationId xmlns:a16="http://schemas.microsoft.com/office/drawing/2014/main" id="{FA037DA3-8071-4A5A-B470-A3D1E0E18D96}"/>
              </a:ext>
            </a:extLst>
          </p:cNvPr>
          <p:cNvSpPr txBox="1">
            <a:spLocks/>
          </p:cNvSpPr>
          <p:nvPr/>
        </p:nvSpPr>
        <p:spPr>
          <a:xfrm>
            <a:off x="285868" y="1368523"/>
            <a:ext cx="10972800" cy="842957"/>
          </a:xfrm>
          <a:prstGeom prst="rect">
            <a:avLst/>
          </a:prstGeom>
        </p:spPr>
        <p:txBody>
          <a:bodyPr vert="horz" lIns="91434" tIns="45718" rIns="91434"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2A4A75"/>
                </a:solidFill>
                <a:latin typeface="Helvetica"/>
                <a:ea typeface="微软雅黑"/>
              </a:rPr>
              <a:t>典型模型</a:t>
            </a:r>
            <a:endParaRPr lang="zh-CN" altLang="en-US" dirty="0"/>
          </a:p>
        </p:txBody>
      </p:sp>
      <p:sp>
        <p:nvSpPr>
          <p:cNvPr id="4" name="矩形 3"/>
          <p:cNvSpPr/>
          <p:nvPr/>
        </p:nvSpPr>
        <p:spPr>
          <a:xfrm>
            <a:off x="871470" y="5657671"/>
            <a:ext cx="9105363" cy="1200329"/>
          </a:xfrm>
          <a:prstGeom prst="rect">
            <a:avLst/>
          </a:prstGeom>
        </p:spPr>
        <p:txBody>
          <a:bodyPr wrap="square">
            <a:spAutoFit/>
          </a:bodyPr>
          <a:lstStyle/>
          <a:p>
            <a:r>
              <a:rPr lang="zh-CN" altLang="en-US" dirty="0"/>
              <a:t>前两个版本存在的问题：</a:t>
            </a:r>
            <a:endParaRPr lang="en-US" altLang="zh-CN" dirty="0"/>
          </a:p>
          <a:p>
            <a:pPr marL="285750" indent="-285750">
              <a:buFont typeface="Wingdings" panose="05000000000000000000" pitchFamily="2" charset="2"/>
              <a:buChar char="p"/>
            </a:pPr>
            <a:r>
              <a:rPr lang="zh-CN" altLang="en-US" dirty="0"/>
              <a:t>数据上，训练数据数量少、质量不高、多样性不强。</a:t>
            </a:r>
          </a:p>
          <a:p>
            <a:pPr marL="285750" indent="-285750">
              <a:buFont typeface="Wingdings" panose="05000000000000000000" pitchFamily="2" charset="2"/>
              <a:buChar char="p"/>
            </a:pPr>
            <a:r>
              <a:rPr lang="zh-CN" altLang="en-US" dirty="0"/>
              <a:t>训练策略上，多个</a:t>
            </a:r>
            <a:r>
              <a:rPr lang="en-US" altLang="zh-CN" dirty="0"/>
              <a:t>stage</a:t>
            </a:r>
            <a:r>
              <a:rPr lang="zh-CN" altLang="en-US" dirty="0"/>
              <a:t>（</a:t>
            </a:r>
            <a:r>
              <a:rPr lang="en-US" altLang="zh-CN" dirty="0"/>
              <a:t>`ITM`</a:t>
            </a:r>
            <a:r>
              <a:rPr lang="zh-CN" altLang="en-US" dirty="0"/>
              <a:t>，</a:t>
            </a:r>
            <a:r>
              <a:rPr lang="en-US" altLang="zh-CN" dirty="0"/>
              <a:t>`ITC`</a:t>
            </a:r>
            <a:r>
              <a:rPr lang="zh-CN" altLang="en-US" dirty="0"/>
              <a:t>， </a:t>
            </a:r>
            <a:r>
              <a:rPr lang="en-US" altLang="zh-CN" dirty="0"/>
              <a:t>`ITG`</a:t>
            </a:r>
            <a:r>
              <a:rPr lang="zh-CN" altLang="en-US" dirty="0"/>
              <a:t>）训练流程冗长，</a:t>
            </a:r>
            <a:r>
              <a:rPr lang="en-US" altLang="zh-CN" dirty="0"/>
              <a:t>up scale</a:t>
            </a:r>
            <a:r>
              <a:rPr lang="zh-CN" altLang="en-US" dirty="0"/>
              <a:t>的训练开销大</a:t>
            </a:r>
          </a:p>
          <a:p>
            <a:pPr marL="285750" indent="-285750">
              <a:buFont typeface="Wingdings" panose="05000000000000000000" pitchFamily="2" charset="2"/>
              <a:buChar char="p"/>
            </a:pPr>
            <a:r>
              <a:rPr lang="zh-CN" altLang="en-US" dirty="0"/>
              <a:t>模型架构上，</a:t>
            </a:r>
            <a:r>
              <a:rPr lang="en-US" altLang="zh-CN" dirty="0"/>
              <a:t>`BLIP`</a:t>
            </a:r>
            <a:r>
              <a:rPr lang="zh-CN" altLang="en-US" dirty="0"/>
              <a:t>系列仅支持单图输入，应用范围相对较窄</a:t>
            </a:r>
          </a:p>
        </p:txBody>
      </p:sp>
      <p:pic>
        <p:nvPicPr>
          <p:cNvPr id="5" name="图片 4"/>
          <p:cNvPicPr>
            <a:picLocks noChangeAspect="1"/>
          </p:cNvPicPr>
          <p:nvPr/>
        </p:nvPicPr>
        <p:blipFill>
          <a:blip r:embed="rId4"/>
          <a:stretch>
            <a:fillRect/>
          </a:stretch>
        </p:blipFill>
        <p:spPr>
          <a:xfrm>
            <a:off x="2287274" y="1167816"/>
            <a:ext cx="6273754" cy="2100285"/>
          </a:xfrm>
          <a:prstGeom prst="rect">
            <a:avLst/>
          </a:prstGeom>
        </p:spPr>
      </p:pic>
      <p:sp>
        <p:nvSpPr>
          <p:cNvPr id="6" name="矩形 5"/>
          <p:cNvSpPr/>
          <p:nvPr/>
        </p:nvSpPr>
        <p:spPr>
          <a:xfrm>
            <a:off x="8320278" y="2807680"/>
            <a:ext cx="3179140"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https://arxiv.org/pdf/2408.08872</a:t>
            </a:r>
          </a:p>
        </p:txBody>
      </p:sp>
      <p:pic>
        <p:nvPicPr>
          <p:cNvPr id="8" name="图片 7"/>
          <p:cNvPicPr>
            <a:picLocks noChangeAspect="1"/>
          </p:cNvPicPr>
          <p:nvPr/>
        </p:nvPicPr>
        <p:blipFill rotWithShape="1">
          <a:blip r:embed="rId5"/>
          <a:srcRect l="2536" r="2030"/>
          <a:stretch/>
        </p:blipFill>
        <p:spPr>
          <a:xfrm>
            <a:off x="75095" y="3438478"/>
            <a:ext cx="11953359" cy="2065592"/>
          </a:xfrm>
          <a:prstGeom prst="rect">
            <a:avLst/>
          </a:prstGeom>
        </p:spPr>
      </p:pic>
    </p:spTree>
    <p:extLst>
      <p:ext uri="{BB962C8B-B14F-4D97-AF65-F5344CB8AC3E}">
        <p14:creationId xmlns:p14="http://schemas.microsoft.com/office/powerpoint/2010/main" val="15664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典型模型</a:t>
            </a:r>
            <a:endParaRPr lang="zh-CN" altLang="en-US" sz="2800" dirty="0"/>
          </a:p>
        </p:txBody>
      </p:sp>
      <p:pic>
        <p:nvPicPr>
          <p:cNvPr id="3" name="图片 2"/>
          <p:cNvPicPr>
            <a:picLocks noChangeAspect="1"/>
          </p:cNvPicPr>
          <p:nvPr/>
        </p:nvPicPr>
        <p:blipFill>
          <a:blip r:embed="rId4"/>
          <a:stretch>
            <a:fillRect/>
          </a:stretch>
        </p:blipFill>
        <p:spPr>
          <a:xfrm>
            <a:off x="4292943" y="1296434"/>
            <a:ext cx="7258797" cy="5208174"/>
          </a:xfrm>
          <a:prstGeom prst="rect">
            <a:avLst/>
          </a:prstGeom>
        </p:spPr>
      </p:pic>
      <p:sp>
        <p:nvSpPr>
          <p:cNvPr id="4" name="矩形 3"/>
          <p:cNvSpPr/>
          <p:nvPr/>
        </p:nvSpPr>
        <p:spPr>
          <a:xfrm>
            <a:off x="-7204" y="2103980"/>
            <a:ext cx="4258365" cy="4247317"/>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191B1F"/>
                </a:solidFill>
                <a:latin typeface="-apple-system"/>
              </a:rPr>
              <a:t>Token Sampler</a:t>
            </a:r>
            <a:r>
              <a:rPr lang="zh-CN" altLang="en-US" dirty="0">
                <a:solidFill>
                  <a:srgbClr val="191B1F"/>
                </a:solidFill>
                <a:latin typeface="-apple-system"/>
              </a:rPr>
              <a:t>就是带有</a:t>
            </a:r>
            <a:r>
              <a:rPr lang="en-US" altLang="zh-CN" dirty="0">
                <a:solidFill>
                  <a:srgbClr val="191B1F"/>
                </a:solidFill>
                <a:latin typeface="-apple-system"/>
              </a:rPr>
              <a:t>learnable queries</a:t>
            </a:r>
            <a:r>
              <a:rPr lang="zh-CN" altLang="en-US" dirty="0">
                <a:solidFill>
                  <a:srgbClr val="191B1F"/>
                </a:solidFill>
                <a:latin typeface="-apple-system"/>
              </a:rPr>
              <a:t>的</a:t>
            </a:r>
            <a:r>
              <a:rPr lang="en-US" altLang="zh-CN" dirty="0">
                <a:solidFill>
                  <a:srgbClr val="191B1F"/>
                </a:solidFill>
                <a:latin typeface="-apple-system"/>
              </a:rPr>
              <a:t>transformer</a:t>
            </a:r>
            <a:r>
              <a:rPr lang="zh-CN" altLang="en-US" dirty="0">
                <a:solidFill>
                  <a:srgbClr val="191B1F"/>
                </a:solidFill>
                <a:latin typeface="-apple-system"/>
              </a:rPr>
              <a:t>，该</a:t>
            </a:r>
            <a:r>
              <a:rPr lang="en-US" altLang="zh-CN" dirty="0">
                <a:solidFill>
                  <a:srgbClr val="191B1F"/>
                </a:solidFill>
                <a:latin typeface="-apple-system"/>
              </a:rPr>
              <a:t>transformer</a:t>
            </a:r>
            <a:r>
              <a:rPr lang="zh-CN" altLang="en-US" dirty="0">
                <a:solidFill>
                  <a:srgbClr val="191B1F"/>
                </a:solidFill>
                <a:latin typeface="-apple-system"/>
              </a:rPr>
              <a:t>使用交叉注意力机制关注冻结的</a:t>
            </a:r>
            <a:r>
              <a:rPr lang="en-US" altLang="zh-CN" dirty="0">
                <a:solidFill>
                  <a:srgbClr val="191B1F"/>
                </a:solidFill>
                <a:latin typeface="-apple-system"/>
              </a:rPr>
              <a:t>vision transformer</a:t>
            </a:r>
            <a:r>
              <a:rPr lang="zh-CN" altLang="en-US" dirty="0">
                <a:solidFill>
                  <a:srgbClr val="191B1F"/>
                </a:solidFill>
                <a:latin typeface="-apple-system"/>
              </a:rPr>
              <a:t>提取的视觉信息，从而转化成固定数目的、可被</a:t>
            </a:r>
            <a:r>
              <a:rPr lang="en-US" altLang="zh-CN" dirty="0">
                <a:solidFill>
                  <a:srgbClr val="191B1F"/>
                </a:solidFill>
                <a:latin typeface="-apple-system"/>
              </a:rPr>
              <a:t>LLM</a:t>
            </a:r>
            <a:r>
              <a:rPr lang="zh-CN" altLang="en-US" dirty="0">
                <a:solidFill>
                  <a:srgbClr val="191B1F"/>
                </a:solidFill>
                <a:latin typeface="-apple-system"/>
              </a:rPr>
              <a:t>理解的特征。</a:t>
            </a:r>
            <a:endParaRPr lang="en-US" altLang="zh-CN" dirty="0">
              <a:solidFill>
                <a:srgbClr val="191B1F"/>
              </a:solidFill>
              <a:latin typeface="-apple-system"/>
            </a:endParaRPr>
          </a:p>
          <a:p>
            <a:pPr marL="285750" indent="-285750">
              <a:buFont typeface="Wingdings" panose="05000000000000000000" pitchFamily="2" charset="2"/>
              <a:buChar char="p"/>
            </a:pPr>
            <a:endParaRPr lang="en-US" altLang="zh-CN" dirty="0">
              <a:solidFill>
                <a:srgbClr val="191B1F"/>
              </a:solidFill>
              <a:latin typeface="-apple-system"/>
            </a:endParaRPr>
          </a:p>
          <a:p>
            <a:pPr marL="285750" indent="-285750">
              <a:buFont typeface="Wingdings" panose="05000000000000000000" pitchFamily="2" charset="2"/>
              <a:buChar char="p"/>
            </a:pPr>
            <a:r>
              <a:rPr lang="zh-CN" altLang="en-US" dirty="0">
                <a:solidFill>
                  <a:srgbClr val="191B1F"/>
                </a:solidFill>
                <a:latin typeface="-apple-system"/>
              </a:rPr>
              <a:t>使用了</a:t>
            </a:r>
            <a:r>
              <a:rPr lang="en-US" altLang="zh-CN" dirty="0">
                <a:solidFill>
                  <a:srgbClr val="191B1F"/>
                </a:solidFill>
                <a:latin typeface="-apple-system"/>
              </a:rPr>
              <a:t>Any-Resolution Vision Token Sampling</a:t>
            </a:r>
            <a:r>
              <a:rPr lang="zh-CN" altLang="en-US" dirty="0">
                <a:solidFill>
                  <a:srgbClr val="191B1F"/>
                </a:solidFill>
                <a:latin typeface="-apple-system"/>
              </a:rPr>
              <a:t>处理高分辨率的图像，将一幅大的图像裁剪为多个小图像，再依次送入</a:t>
            </a:r>
            <a:r>
              <a:rPr lang="en-US" altLang="zh-CN" dirty="0">
                <a:solidFill>
                  <a:srgbClr val="191B1F"/>
                </a:solidFill>
                <a:latin typeface="-apple-system"/>
              </a:rPr>
              <a:t>vision transformer</a:t>
            </a:r>
            <a:r>
              <a:rPr lang="zh-CN" altLang="en-US" dirty="0">
                <a:solidFill>
                  <a:srgbClr val="191B1F"/>
                </a:solidFill>
                <a:latin typeface="-apple-system"/>
              </a:rPr>
              <a:t>和</a:t>
            </a:r>
            <a:r>
              <a:rPr lang="en-US" altLang="zh-CN" dirty="0">
                <a:solidFill>
                  <a:srgbClr val="191B1F"/>
                </a:solidFill>
                <a:latin typeface="-apple-system"/>
              </a:rPr>
              <a:t>token sampler</a:t>
            </a:r>
            <a:r>
              <a:rPr lang="zh-CN" altLang="en-US" dirty="0">
                <a:solidFill>
                  <a:srgbClr val="191B1F"/>
                </a:solidFill>
                <a:latin typeface="-apple-system"/>
              </a:rPr>
              <a:t>里处理。</a:t>
            </a:r>
            <a:endParaRPr lang="en-US" altLang="zh-CN" dirty="0">
              <a:solidFill>
                <a:srgbClr val="191B1F"/>
              </a:solidFill>
              <a:latin typeface="-apple-system"/>
            </a:endParaRPr>
          </a:p>
          <a:p>
            <a:pPr marL="285750" indent="-285750">
              <a:buFont typeface="Wingdings" panose="05000000000000000000" pitchFamily="2" charset="2"/>
              <a:buChar char="p"/>
            </a:pPr>
            <a:endParaRPr lang="en-US" altLang="zh-CN" dirty="0">
              <a:solidFill>
                <a:srgbClr val="191B1F"/>
              </a:solidFill>
              <a:latin typeface="-apple-system"/>
            </a:endParaRPr>
          </a:p>
          <a:p>
            <a:pPr marL="285750" indent="-285750">
              <a:buFont typeface="Wingdings" panose="05000000000000000000" pitchFamily="2" charset="2"/>
              <a:buChar char="p"/>
            </a:pPr>
            <a:r>
              <a:rPr lang="zh-CN" altLang="en-US" dirty="0">
                <a:solidFill>
                  <a:srgbClr val="191B1F"/>
                </a:solidFill>
                <a:latin typeface="-apple-system"/>
              </a:rPr>
              <a:t>裁剪后的小图像</a:t>
            </a:r>
            <a:r>
              <a:rPr lang="en-US" altLang="zh-CN" dirty="0">
                <a:solidFill>
                  <a:srgbClr val="191B1F"/>
                </a:solidFill>
                <a:latin typeface="-apple-system"/>
              </a:rPr>
              <a:t>+</a:t>
            </a:r>
            <a:r>
              <a:rPr lang="zh-CN" altLang="en-US" dirty="0">
                <a:solidFill>
                  <a:srgbClr val="191B1F"/>
                </a:solidFill>
                <a:latin typeface="-apple-system"/>
              </a:rPr>
              <a:t>缩小的全图的特征最终全部送入</a:t>
            </a:r>
            <a:r>
              <a:rPr lang="en-US" altLang="zh-CN" dirty="0">
                <a:solidFill>
                  <a:srgbClr val="191B1F"/>
                </a:solidFill>
                <a:latin typeface="-apple-system"/>
              </a:rPr>
              <a:t>LLM</a:t>
            </a:r>
            <a:r>
              <a:rPr lang="zh-CN" altLang="en-US" dirty="0">
                <a:solidFill>
                  <a:srgbClr val="191B1F"/>
                </a:solidFill>
                <a:latin typeface="-apple-system"/>
              </a:rPr>
              <a:t>。</a:t>
            </a:r>
            <a:endParaRPr lang="zh-CN" altLang="en-US" dirty="0"/>
          </a:p>
        </p:txBody>
      </p:sp>
    </p:spTree>
    <p:extLst>
      <p:ext uri="{BB962C8B-B14F-4D97-AF65-F5344CB8AC3E}">
        <p14:creationId xmlns:p14="http://schemas.microsoft.com/office/powerpoint/2010/main" val="268830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典型模型</a:t>
            </a:r>
            <a:endParaRPr lang="zh-CN" altLang="en-US" sz="2800" dirty="0"/>
          </a:p>
        </p:txBody>
      </p:sp>
      <p:pic>
        <p:nvPicPr>
          <p:cNvPr id="7" name="图片 6"/>
          <p:cNvPicPr>
            <a:picLocks noChangeAspect="1"/>
          </p:cNvPicPr>
          <p:nvPr/>
        </p:nvPicPr>
        <p:blipFill>
          <a:blip r:embed="rId4"/>
          <a:stretch>
            <a:fillRect/>
          </a:stretch>
        </p:blipFill>
        <p:spPr>
          <a:xfrm>
            <a:off x="7394553" y="1133339"/>
            <a:ext cx="4198811" cy="5596891"/>
          </a:xfrm>
          <a:prstGeom prst="rect">
            <a:avLst/>
          </a:prstGeom>
        </p:spPr>
      </p:pic>
      <p:sp>
        <p:nvSpPr>
          <p:cNvPr id="9" name="矩形 8"/>
          <p:cNvSpPr/>
          <p:nvPr/>
        </p:nvSpPr>
        <p:spPr>
          <a:xfrm>
            <a:off x="85859" y="2323862"/>
            <a:ext cx="6954592" cy="3831818"/>
          </a:xfrm>
          <a:prstGeom prst="rect">
            <a:avLst/>
          </a:prstGeom>
        </p:spPr>
        <p:txBody>
          <a:bodyPr wrap="square">
            <a:spAutoFit/>
          </a:bodyPr>
          <a:lstStyle/>
          <a:p>
            <a:pPr>
              <a:lnSpc>
                <a:spcPct val="150000"/>
              </a:lnSpc>
            </a:pPr>
            <a:r>
              <a:rPr lang="zh-CN" altLang="en-US" dirty="0">
                <a:solidFill>
                  <a:srgbClr val="191B1F"/>
                </a:solidFill>
                <a:latin typeface="-apple-system"/>
              </a:rPr>
              <a:t>从</a:t>
            </a:r>
            <a:r>
              <a:rPr lang="en-US" altLang="zh-CN" dirty="0">
                <a:solidFill>
                  <a:srgbClr val="191B1F"/>
                </a:solidFill>
                <a:latin typeface="-apple-system"/>
              </a:rPr>
              <a:t>BLIP1-BLIP3</a:t>
            </a:r>
            <a:r>
              <a:rPr lang="zh-CN" altLang="en-US" dirty="0">
                <a:solidFill>
                  <a:srgbClr val="191B1F"/>
                </a:solidFill>
                <a:latin typeface="-apple-system"/>
              </a:rPr>
              <a:t>，趋势：</a:t>
            </a:r>
            <a:endParaRPr lang="en-US" altLang="zh-CN" dirty="0">
              <a:solidFill>
                <a:srgbClr val="191B1F"/>
              </a:solidFill>
              <a:latin typeface="-apple-system"/>
            </a:endParaRPr>
          </a:p>
          <a:p>
            <a:pPr marL="285750" indent="-285750">
              <a:lnSpc>
                <a:spcPct val="150000"/>
              </a:lnSpc>
              <a:buFont typeface="Wingdings" panose="05000000000000000000" pitchFamily="2" charset="2"/>
              <a:buChar char="p"/>
            </a:pPr>
            <a:r>
              <a:rPr lang="zh-CN" altLang="en-US" dirty="0">
                <a:solidFill>
                  <a:srgbClr val="191B1F"/>
                </a:solidFill>
                <a:latin typeface="-apple-system"/>
              </a:rPr>
              <a:t>多模态大模型的框架也逐渐走向统一的形式</a:t>
            </a:r>
            <a:r>
              <a:rPr lang="en-US" altLang="zh-CN" dirty="0">
                <a:solidFill>
                  <a:srgbClr val="191B1F"/>
                </a:solidFill>
                <a:latin typeface="-apple-system"/>
              </a:rPr>
              <a:t>——</a:t>
            </a:r>
            <a:r>
              <a:rPr lang="zh-CN" altLang="en-US" dirty="0">
                <a:solidFill>
                  <a:srgbClr val="191B1F"/>
                </a:solidFill>
                <a:latin typeface="-apple-system"/>
              </a:rPr>
              <a:t>使用</a:t>
            </a:r>
            <a:r>
              <a:rPr lang="en-US" altLang="zh-CN" dirty="0">
                <a:solidFill>
                  <a:srgbClr val="191B1F"/>
                </a:solidFill>
                <a:latin typeface="-apple-system"/>
              </a:rPr>
              <a:t>sampler</a:t>
            </a:r>
            <a:r>
              <a:rPr lang="zh-CN" altLang="en-US" dirty="0">
                <a:solidFill>
                  <a:srgbClr val="191B1F"/>
                </a:solidFill>
                <a:latin typeface="-apple-system"/>
              </a:rPr>
              <a:t>或者</a:t>
            </a:r>
            <a:r>
              <a:rPr lang="en-US" altLang="zh-CN" dirty="0" err="1">
                <a:solidFill>
                  <a:srgbClr val="191B1F"/>
                </a:solidFill>
                <a:latin typeface="-apple-system"/>
              </a:rPr>
              <a:t>mlp</a:t>
            </a:r>
            <a:r>
              <a:rPr lang="zh-CN" altLang="en-US" dirty="0">
                <a:solidFill>
                  <a:srgbClr val="191B1F"/>
                </a:solidFill>
                <a:latin typeface="-apple-system"/>
              </a:rPr>
              <a:t>将冻结的</a:t>
            </a:r>
            <a:r>
              <a:rPr lang="en-US" altLang="zh-CN" dirty="0">
                <a:solidFill>
                  <a:srgbClr val="191B1F"/>
                </a:solidFill>
                <a:latin typeface="-apple-system"/>
              </a:rPr>
              <a:t>vision encoder</a:t>
            </a:r>
            <a:r>
              <a:rPr lang="zh-CN" altLang="en-US" dirty="0">
                <a:solidFill>
                  <a:srgbClr val="191B1F"/>
                </a:solidFill>
                <a:latin typeface="-apple-system"/>
              </a:rPr>
              <a:t>提取的视觉信息转化为</a:t>
            </a:r>
            <a:r>
              <a:rPr lang="en-US" altLang="zh-CN" dirty="0">
                <a:solidFill>
                  <a:srgbClr val="191B1F"/>
                </a:solidFill>
                <a:latin typeface="-apple-system"/>
              </a:rPr>
              <a:t>LLM</a:t>
            </a:r>
            <a:r>
              <a:rPr lang="zh-CN" altLang="en-US" dirty="0">
                <a:solidFill>
                  <a:srgbClr val="191B1F"/>
                </a:solidFill>
                <a:latin typeface="-apple-system"/>
              </a:rPr>
              <a:t>可理解的</a:t>
            </a:r>
            <a:r>
              <a:rPr lang="en-US" altLang="zh-CN" dirty="0">
                <a:solidFill>
                  <a:srgbClr val="191B1F"/>
                </a:solidFill>
                <a:latin typeface="-apple-system"/>
              </a:rPr>
              <a:t>token</a:t>
            </a:r>
            <a:r>
              <a:rPr lang="zh-CN" altLang="en-US" dirty="0">
                <a:solidFill>
                  <a:srgbClr val="191B1F"/>
                </a:solidFill>
                <a:latin typeface="-apple-system"/>
              </a:rPr>
              <a:t>，与文本</a:t>
            </a:r>
            <a:r>
              <a:rPr lang="en-US" altLang="zh-CN" dirty="0">
                <a:solidFill>
                  <a:srgbClr val="191B1F"/>
                </a:solidFill>
                <a:latin typeface="-apple-system"/>
              </a:rPr>
              <a:t>token</a:t>
            </a:r>
            <a:r>
              <a:rPr lang="zh-CN" altLang="en-US" dirty="0">
                <a:solidFill>
                  <a:srgbClr val="191B1F"/>
                </a:solidFill>
                <a:latin typeface="-apple-system"/>
              </a:rPr>
              <a:t>一起送入</a:t>
            </a:r>
            <a:r>
              <a:rPr lang="en-US" altLang="zh-CN" dirty="0">
                <a:solidFill>
                  <a:srgbClr val="191B1F"/>
                </a:solidFill>
                <a:latin typeface="-apple-system"/>
              </a:rPr>
              <a:t>LLM</a:t>
            </a:r>
            <a:r>
              <a:rPr lang="zh-CN" altLang="en-US" dirty="0">
                <a:solidFill>
                  <a:srgbClr val="191B1F"/>
                </a:solidFill>
                <a:latin typeface="-apple-system"/>
              </a:rPr>
              <a:t>。</a:t>
            </a:r>
            <a:endParaRPr lang="en-US" altLang="zh-CN" dirty="0">
              <a:solidFill>
                <a:srgbClr val="191B1F"/>
              </a:solidFill>
              <a:latin typeface="-apple-system"/>
            </a:endParaRPr>
          </a:p>
          <a:p>
            <a:pPr marL="285750" indent="-285750">
              <a:lnSpc>
                <a:spcPct val="150000"/>
              </a:lnSpc>
              <a:buFont typeface="Wingdings" panose="05000000000000000000" pitchFamily="2" charset="2"/>
              <a:buChar char="p"/>
            </a:pPr>
            <a:r>
              <a:rPr lang="zh-CN" altLang="en-US" dirty="0">
                <a:solidFill>
                  <a:srgbClr val="191B1F"/>
                </a:solidFill>
                <a:latin typeface="-apple-system"/>
              </a:rPr>
              <a:t>因为</a:t>
            </a:r>
            <a:r>
              <a:rPr lang="en-US" altLang="zh-CN" dirty="0">
                <a:solidFill>
                  <a:srgbClr val="191B1F"/>
                </a:solidFill>
                <a:latin typeface="-apple-system"/>
              </a:rPr>
              <a:t>LLM</a:t>
            </a:r>
            <a:r>
              <a:rPr lang="zh-CN" altLang="en-US" dirty="0">
                <a:solidFill>
                  <a:srgbClr val="191B1F"/>
                </a:solidFill>
                <a:latin typeface="-apple-system"/>
              </a:rPr>
              <a:t>的发展更超前，所以目前的多模态大模型</a:t>
            </a:r>
            <a:r>
              <a:rPr lang="zh-CN" altLang="en-US" b="1" dirty="0">
                <a:solidFill>
                  <a:srgbClr val="191B1F"/>
                </a:solidFill>
                <a:latin typeface="-apple-system"/>
              </a:rPr>
              <a:t>以</a:t>
            </a:r>
            <a:r>
              <a:rPr lang="en-US" altLang="zh-CN" b="1" dirty="0">
                <a:solidFill>
                  <a:srgbClr val="191B1F"/>
                </a:solidFill>
                <a:latin typeface="-apple-system"/>
              </a:rPr>
              <a:t>LLM</a:t>
            </a:r>
            <a:r>
              <a:rPr lang="zh-CN" altLang="en-US" b="1" dirty="0">
                <a:solidFill>
                  <a:srgbClr val="191B1F"/>
                </a:solidFill>
                <a:latin typeface="-apple-system"/>
              </a:rPr>
              <a:t>为核心，其他模态的特征则需要转换成文本特征，然后送入</a:t>
            </a:r>
            <a:r>
              <a:rPr lang="en-US" altLang="zh-CN" b="1" dirty="0">
                <a:solidFill>
                  <a:srgbClr val="191B1F"/>
                </a:solidFill>
                <a:latin typeface="-apple-system"/>
              </a:rPr>
              <a:t>LLM</a:t>
            </a:r>
            <a:r>
              <a:rPr lang="zh-CN" altLang="en-US" b="1" dirty="0">
                <a:solidFill>
                  <a:srgbClr val="191B1F"/>
                </a:solidFill>
                <a:latin typeface="-apple-system"/>
              </a:rPr>
              <a:t>进行统一处理</a:t>
            </a:r>
            <a:r>
              <a:rPr lang="zh-CN" altLang="en-US" dirty="0">
                <a:solidFill>
                  <a:srgbClr val="191B1F"/>
                </a:solidFill>
                <a:latin typeface="-apple-system"/>
              </a:rPr>
              <a:t>。</a:t>
            </a:r>
            <a:endParaRPr lang="en-US" altLang="zh-CN" dirty="0">
              <a:solidFill>
                <a:srgbClr val="191B1F"/>
              </a:solidFill>
              <a:latin typeface="-apple-system"/>
            </a:endParaRPr>
          </a:p>
          <a:p>
            <a:pPr marL="285750" indent="-285750">
              <a:lnSpc>
                <a:spcPct val="150000"/>
              </a:lnSpc>
              <a:buFont typeface="Wingdings" panose="05000000000000000000" pitchFamily="2" charset="2"/>
              <a:buChar char="p"/>
            </a:pPr>
            <a:r>
              <a:rPr lang="zh-CN" altLang="en-US" dirty="0">
                <a:solidFill>
                  <a:srgbClr val="191B1F"/>
                </a:solidFill>
                <a:latin typeface="-apple-system"/>
              </a:rPr>
              <a:t>从</a:t>
            </a:r>
            <a:r>
              <a:rPr lang="en-US" altLang="zh-CN" dirty="0">
                <a:solidFill>
                  <a:srgbClr val="191B1F"/>
                </a:solidFill>
                <a:latin typeface="-apple-system"/>
              </a:rPr>
              <a:t>BLIP</a:t>
            </a:r>
            <a:r>
              <a:rPr lang="zh-CN" altLang="en-US" dirty="0">
                <a:solidFill>
                  <a:srgbClr val="191B1F"/>
                </a:solidFill>
                <a:latin typeface="-apple-system"/>
              </a:rPr>
              <a:t>的发展脉络可以看到，</a:t>
            </a:r>
            <a:r>
              <a:rPr lang="en-US" altLang="zh-CN" dirty="0">
                <a:solidFill>
                  <a:srgbClr val="191B1F"/>
                </a:solidFill>
                <a:latin typeface="-apple-system"/>
              </a:rPr>
              <a:t>BLIP-3</a:t>
            </a:r>
            <a:r>
              <a:rPr lang="zh-CN" altLang="en-US" dirty="0">
                <a:solidFill>
                  <a:srgbClr val="191B1F"/>
                </a:solidFill>
                <a:latin typeface="-apple-system"/>
              </a:rPr>
              <a:t>远比</a:t>
            </a:r>
            <a:r>
              <a:rPr lang="en-US" altLang="zh-CN" dirty="0">
                <a:solidFill>
                  <a:srgbClr val="191B1F"/>
                </a:solidFill>
                <a:latin typeface="-apple-system"/>
              </a:rPr>
              <a:t>BLIP-2</a:t>
            </a:r>
            <a:r>
              <a:rPr lang="zh-CN" altLang="en-US" dirty="0">
                <a:solidFill>
                  <a:srgbClr val="191B1F"/>
                </a:solidFill>
                <a:latin typeface="-apple-system"/>
              </a:rPr>
              <a:t>简单</a:t>
            </a:r>
            <a:r>
              <a:rPr lang="en-US" altLang="zh-CN" dirty="0">
                <a:solidFill>
                  <a:srgbClr val="191B1F"/>
                </a:solidFill>
                <a:latin typeface="-apple-system"/>
              </a:rPr>
              <a:t>——</a:t>
            </a:r>
            <a:r>
              <a:rPr lang="zh-CN" altLang="en-US" dirty="0">
                <a:solidFill>
                  <a:srgbClr val="191B1F"/>
                </a:solidFill>
                <a:latin typeface="-apple-system"/>
              </a:rPr>
              <a:t>或许</a:t>
            </a:r>
            <a:r>
              <a:rPr lang="zh-CN" altLang="en-US" b="1" dirty="0">
                <a:solidFill>
                  <a:srgbClr val="191B1F"/>
                </a:solidFill>
                <a:latin typeface="-apple-system"/>
              </a:rPr>
              <a:t>正确的方法往往是简单的</a:t>
            </a:r>
            <a:r>
              <a:rPr lang="zh-CN" altLang="en-US" dirty="0">
                <a:solidFill>
                  <a:srgbClr val="191B1F"/>
                </a:solidFill>
                <a:latin typeface="-apple-system"/>
              </a:rPr>
              <a:t>。</a:t>
            </a:r>
            <a:endParaRPr lang="zh-CN" altLang="en-US" dirty="0"/>
          </a:p>
        </p:txBody>
      </p:sp>
    </p:spTree>
    <p:extLst>
      <p:ext uri="{BB962C8B-B14F-4D97-AF65-F5344CB8AC3E}">
        <p14:creationId xmlns:p14="http://schemas.microsoft.com/office/powerpoint/2010/main" val="243976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什么是多模态大模型</a:t>
            </a:r>
            <a:endParaRPr lang="zh-CN" altLang="en-US" dirty="0"/>
          </a:p>
        </p:txBody>
      </p:sp>
      <p:sp>
        <p:nvSpPr>
          <p:cNvPr id="3" name="矩形 2"/>
          <p:cNvSpPr/>
          <p:nvPr/>
        </p:nvSpPr>
        <p:spPr>
          <a:xfrm>
            <a:off x="1187389" y="2546924"/>
            <a:ext cx="9725310" cy="3170099"/>
          </a:xfrm>
          <a:prstGeom prst="rect">
            <a:avLst/>
          </a:prstGeom>
        </p:spPr>
        <p:txBody>
          <a:bodyPr wrap="square">
            <a:spAutoFit/>
          </a:bodyPr>
          <a:lstStyle/>
          <a:p>
            <a:r>
              <a:rPr lang="zh-CN" altLang="en-US" sz="2000" dirty="0">
                <a:latin typeface="+mn-ea"/>
              </a:rPr>
              <a:t>多模态大型语言模型（</a:t>
            </a:r>
            <a:r>
              <a:rPr lang="en-US" altLang="zh-CN" sz="2000" dirty="0">
                <a:latin typeface="+mn-ea"/>
              </a:rPr>
              <a:t>Multimodal Large Language Models</a:t>
            </a:r>
            <a:r>
              <a:rPr lang="zh-CN" altLang="en-US" sz="2000" dirty="0">
                <a:latin typeface="+mn-ea"/>
              </a:rPr>
              <a:t>，简称</a:t>
            </a:r>
            <a:r>
              <a:rPr lang="en-US" altLang="zh-CN" sz="2000" dirty="0">
                <a:latin typeface="+mn-ea"/>
              </a:rPr>
              <a:t>MLLMs</a:t>
            </a:r>
            <a:r>
              <a:rPr lang="zh-CN" altLang="en-US" sz="2000" dirty="0">
                <a:latin typeface="+mn-ea"/>
              </a:rPr>
              <a:t>）是一类结合了大型语言模型（</a:t>
            </a:r>
            <a:r>
              <a:rPr lang="en-US" altLang="zh-CN" sz="2000" dirty="0">
                <a:latin typeface="+mn-ea"/>
              </a:rPr>
              <a:t>Large Language Models</a:t>
            </a:r>
            <a:r>
              <a:rPr lang="zh-CN" altLang="en-US" sz="2000" dirty="0">
                <a:latin typeface="+mn-ea"/>
              </a:rPr>
              <a:t>，简称</a:t>
            </a:r>
            <a:r>
              <a:rPr lang="en-US" altLang="zh-CN" sz="2000" dirty="0">
                <a:latin typeface="+mn-ea"/>
              </a:rPr>
              <a:t>LLMs</a:t>
            </a:r>
            <a:r>
              <a:rPr lang="zh-CN" altLang="en-US" sz="2000" dirty="0">
                <a:latin typeface="+mn-ea"/>
              </a:rPr>
              <a:t>）的自然语言处理能力与对其他模态（如视觉、音频等）数据的理解与生成能力的模型。这些模型通过整合文本、图像、声音等多种类型的输入和输出，提供更加丰富和自然的交互体验。</a:t>
            </a:r>
            <a:endParaRPr lang="en-US" altLang="zh-CN" sz="2000" dirty="0">
              <a:latin typeface="+mn-ea"/>
            </a:endParaRPr>
          </a:p>
          <a:p>
            <a:endParaRPr lang="en-US" altLang="zh-CN" sz="2000" dirty="0">
              <a:latin typeface="+mn-ea"/>
            </a:endParaRPr>
          </a:p>
          <a:p>
            <a:endParaRPr lang="zh-CN" altLang="en-US" sz="2000" dirty="0">
              <a:latin typeface="+mn-ea"/>
            </a:endParaRPr>
          </a:p>
          <a:p>
            <a:r>
              <a:rPr lang="en-US" altLang="zh-CN" sz="2000" dirty="0">
                <a:latin typeface="+mn-ea"/>
              </a:rPr>
              <a:t>MLLMs</a:t>
            </a:r>
            <a:r>
              <a:rPr lang="zh-CN" altLang="en-US" sz="2000" dirty="0">
                <a:latin typeface="+mn-ea"/>
              </a:rPr>
              <a:t>的核心优势在于它们能够处理和理解来自不同模态的信息，并将这些信息融合以完成复杂的任务。例如，</a:t>
            </a:r>
            <a:r>
              <a:rPr lang="en-US" altLang="zh-CN" sz="2000" dirty="0">
                <a:latin typeface="+mn-ea"/>
              </a:rPr>
              <a:t>MLLMs</a:t>
            </a:r>
            <a:r>
              <a:rPr lang="zh-CN" altLang="en-US" sz="2000" dirty="0">
                <a:latin typeface="+mn-ea"/>
              </a:rPr>
              <a:t>可以分析一张图片并生成描述性的文本，或者根据文本描述生成相应的图像。这种跨模态的理解和生成能力，使得</a:t>
            </a:r>
            <a:r>
              <a:rPr lang="en-US" altLang="zh-CN" sz="2000" dirty="0">
                <a:latin typeface="+mn-ea"/>
              </a:rPr>
              <a:t>MLLMs</a:t>
            </a:r>
            <a:r>
              <a:rPr lang="zh-CN" altLang="en-US" sz="2000" dirty="0">
                <a:latin typeface="+mn-ea"/>
              </a:rPr>
              <a:t>在多个领域，如自动驾驶、智能助理、内容推荐系统、教育和培训等，都有广泛的应用前景。</a:t>
            </a:r>
          </a:p>
        </p:txBody>
      </p:sp>
    </p:spTree>
    <p:extLst>
      <p:ext uri="{BB962C8B-B14F-4D97-AF65-F5344CB8AC3E}">
        <p14:creationId xmlns:p14="http://schemas.microsoft.com/office/powerpoint/2010/main" val="234038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多模态大模型应用</a:t>
            </a:r>
            <a:endParaRPr lang="zh-CN" altLang="en-US" sz="2800" dirty="0"/>
          </a:p>
        </p:txBody>
      </p:sp>
      <p:pic>
        <p:nvPicPr>
          <p:cNvPr id="7" name="图片 6"/>
          <p:cNvPicPr>
            <a:picLocks noChangeAspect="1"/>
          </p:cNvPicPr>
          <p:nvPr/>
        </p:nvPicPr>
        <p:blipFill rotWithShape="1">
          <a:blip r:embed="rId4"/>
          <a:srcRect t="13958" b="10583"/>
          <a:stretch/>
        </p:blipFill>
        <p:spPr>
          <a:xfrm>
            <a:off x="746803" y="2605818"/>
            <a:ext cx="3592066" cy="721217"/>
          </a:xfrm>
          <a:prstGeom prst="rect">
            <a:avLst/>
          </a:prstGeom>
        </p:spPr>
      </p:pic>
      <p:pic>
        <p:nvPicPr>
          <p:cNvPr id="6" name="图片 5"/>
          <p:cNvPicPr>
            <a:picLocks noChangeAspect="1"/>
          </p:cNvPicPr>
          <p:nvPr/>
        </p:nvPicPr>
        <p:blipFill>
          <a:blip r:embed="rId5"/>
          <a:stretch>
            <a:fillRect/>
          </a:stretch>
        </p:blipFill>
        <p:spPr>
          <a:xfrm>
            <a:off x="975140" y="3668941"/>
            <a:ext cx="2895721" cy="883879"/>
          </a:xfrm>
          <a:prstGeom prst="rect">
            <a:avLst/>
          </a:prstGeom>
        </p:spPr>
      </p:pic>
      <p:graphicFrame>
        <p:nvGraphicFramePr>
          <p:cNvPr id="12" name="表格 11"/>
          <p:cNvGraphicFramePr>
            <a:graphicFrameLocks noGrp="1"/>
          </p:cNvGraphicFramePr>
          <p:nvPr>
            <p:extLst>
              <p:ext uri="{D42A27DB-BD31-4B8C-83A1-F6EECF244321}">
                <p14:modId xmlns:p14="http://schemas.microsoft.com/office/powerpoint/2010/main" val="3907321382"/>
              </p:ext>
            </p:extLst>
          </p:nvPr>
        </p:nvGraphicFramePr>
        <p:xfrm>
          <a:off x="6506738" y="2825462"/>
          <a:ext cx="4380204" cy="2931444"/>
        </p:xfrm>
        <a:graphic>
          <a:graphicData uri="http://schemas.openxmlformats.org/drawingml/2006/table">
            <a:tbl>
              <a:tblPr firstRow="1" bandRow="1">
                <a:tableStyleId>{5940675A-B579-460E-94D1-54222C63F5DA}</a:tableStyleId>
              </a:tblPr>
              <a:tblGrid>
                <a:gridCol w="2190102">
                  <a:extLst>
                    <a:ext uri="{9D8B030D-6E8A-4147-A177-3AD203B41FA5}">
                      <a16:colId xmlns:a16="http://schemas.microsoft.com/office/drawing/2014/main" val="20000"/>
                    </a:ext>
                  </a:extLst>
                </a:gridCol>
                <a:gridCol w="2190102">
                  <a:extLst>
                    <a:ext uri="{9D8B030D-6E8A-4147-A177-3AD203B41FA5}">
                      <a16:colId xmlns:a16="http://schemas.microsoft.com/office/drawing/2014/main" val="20001"/>
                    </a:ext>
                  </a:extLst>
                </a:gridCol>
              </a:tblGrid>
              <a:tr h="977148">
                <a:tc>
                  <a:txBody>
                    <a:bodyPr/>
                    <a:lstStyle/>
                    <a:p>
                      <a:pPr algn="ctr"/>
                      <a:r>
                        <a:rPr lang="zh-CN" altLang="en-US" dirty="0"/>
                        <a:t>阿里</a:t>
                      </a:r>
                    </a:p>
                  </a:txBody>
                  <a:tcPr anchor="ctr"/>
                </a:tc>
                <a:tc>
                  <a:txBody>
                    <a:bodyPr/>
                    <a:lstStyle/>
                    <a:p>
                      <a:pPr algn="ctr"/>
                      <a:r>
                        <a:rPr lang="en-US" altLang="zh-CN" sz="1800" kern="100" dirty="0">
                          <a:latin typeface="微软雅黑" panose="020B0503020204020204" charset="-122"/>
                          <a:ea typeface="微软雅黑" panose="020B0503020204020204" charset="-122"/>
                          <a:cs typeface="Times New Roman" panose="02020603050405020304" pitchFamily="18" charset="0"/>
                        </a:rPr>
                        <a:t>2025.3.27</a:t>
                      </a:r>
                      <a:endParaRPr lang="zh-CN" altLang="en-US" dirty="0"/>
                    </a:p>
                  </a:txBody>
                  <a:tcPr anchor="ctr"/>
                </a:tc>
                <a:extLst>
                  <a:ext uri="{0D108BD9-81ED-4DB2-BD59-A6C34878D82A}">
                    <a16:rowId xmlns:a16="http://schemas.microsoft.com/office/drawing/2014/main" val="10000"/>
                  </a:ext>
                </a:extLst>
              </a:tr>
              <a:tr h="977148">
                <a:tc>
                  <a:txBody>
                    <a:bodyPr/>
                    <a:lstStyle/>
                    <a:p>
                      <a:pPr algn="ctr"/>
                      <a:r>
                        <a:rPr lang="zh-CN" altLang="en-US" dirty="0"/>
                        <a:t>腾讯</a:t>
                      </a:r>
                    </a:p>
                  </a:txBody>
                  <a:tcPr anchor="ctr"/>
                </a:tc>
                <a:tc>
                  <a:txBody>
                    <a:bodyPr/>
                    <a:lstStyle/>
                    <a:p>
                      <a:pPr algn="ctr"/>
                      <a:r>
                        <a:rPr lang="en-US" altLang="zh-CN" sz="1800" kern="100" dirty="0">
                          <a:latin typeface="微软雅黑" panose="020B0503020204020204" charset="-122"/>
                          <a:ea typeface="微软雅黑" panose="020B0503020204020204" charset="-122"/>
                          <a:cs typeface="Times New Roman" panose="02020603050405020304" pitchFamily="18" charset="0"/>
                        </a:rPr>
                        <a:t>2025.2.19</a:t>
                      </a:r>
                      <a:endParaRPr lang="zh-CN" altLang="en-US" dirty="0"/>
                    </a:p>
                  </a:txBody>
                  <a:tcPr anchor="ctr"/>
                </a:tc>
                <a:extLst>
                  <a:ext uri="{0D108BD9-81ED-4DB2-BD59-A6C34878D82A}">
                    <a16:rowId xmlns:a16="http://schemas.microsoft.com/office/drawing/2014/main" val="10001"/>
                  </a:ext>
                </a:extLst>
              </a:tr>
              <a:tr h="977148">
                <a:tc>
                  <a:txBody>
                    <a:bodyPr/>
                    <a:lstStyle/>
                    <a:p>
                      <a:pPr algn="ctr"/>
                      <a:r>
                        <a:rPr lang="en-US" altLang="zh-CN" dirty="0"/>
                        <a:t>Meta</a:t>
                      </a:r>
                      <a:endParaRPr lang="zh-CN" altLang="en-US" dirty="0"/>
                    </a:p>
                  </a:txBody>
                  <a:tcPr anchor="ctr"/>
                </a:tc>
                <a:tc>
                  <a:txBody>
                    <a:bodyPr/>
                    <a:lstStyle/>
                    <a:p>
                      <a:pPr algn="ctr"/>
                      <a:r>
                        <a:rPr lang="en-US" altLang="zh-CN" sz="1800" kern="100" dirty="0">
                          <a:latin typeface="微软雅黑" panose="020B0503020204020204" charset="-122"/>
                          <a:ea typeface="微软雅黑" panose="020B0503020204020204" charset="-122"/>
                          <a:cs typeface="Times New Roman" panose="02020603050405020304" pitchFamily="18" charset="0"/>
                        </a:rPr>
                        <a:t>2025.4.5</a:t>
                      </a:r>
                      <a:endParaRPr lang="zh-CN" altLang="en-US" dirty="0"/>
                    </a:p>
                  </a:txBody>
                  <a:tcPr anchor="ctr"/>
                </a:tc>
                <a:extLst>
                  <a:ext uri="{0D108BD9-81ED-4DB2-BD59-A6C34878D82A}">
                    <a16:rowId xmlns:a16="http://schemas.microsoft.com/office/drawing/2014/main" val="10002"/>
                  </a:ext>
                </a:extLst>
              </a:tr>
            </a:tbl>
          </a:graphicData>
        </a:graphic>
      </p:graphicFrame>
      <p:pic>
        <p:nvPicPr>
          <p:cNvPr id="14" name="图片 13"/>
          <p:cNvPicPr>
            <a:picLocks noChangeAspect="1"/>
          </p:cNvPicPr>
          <p:nvPr/>
        </p:nvPicPr>
        <p:blipFill>
          <a:blip r:embed="rId6"/>
          <a:stretch>
            <a:fillRect/>
          </a:stretch>
        </p:blipFill>
        <p:spPr>
          <a:xfrm>
            <a:off x="1035206" y="4994784"/>
            <a:ext cx="2940073" cy="816996"/>
          </a:xfrm>
          <a:prstGeom prst="rect">
            <a:avLst/>
          </a:prstGeom>
        </p:spPr>
      </p:pic>
    </p:spTree>
    <p:extLst>
      <p:ext uri="{BB962C8B-B14F-4D97-AF65-F5344CB8AC3E}">
        <p14:creationId xmlns:p14="http://schemas.microsoft.com/office/powerpoint/2010/main" val="377722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多模态大模型应用</a:t>
            </a:r>
            <a:endParaRPr lang="zh-CN" altLang="en-US" sz="2800" dirty="0"/>
          </a:p>
        </p:txBody>
      </p:sp>
      <p:sp>
        <p:nvSpPr>
          <p:cNvPr id="3" name="矩形 2"/>
          <p:cNvSpPr/>
          <p:nvPr/>
        </p:nvSpPr>
        <p:spPr>
          <a:xfrm>
            <a:off x="1013138" y="2168024"/>
            <a:ext cx="10406130" cy="4247317"/>
          </a:xfrm>
          <a:prstGeom prst="rect">
            <a:avLst/>
          </a:prstGeom>
        </p:spPr>
        <p:txBody>
          <a:bodyPr wrap="square">
            <a:spAutoFit/>
          </a:bodyPr>
          <a:lstStyle/>
          <a:p>
            <a:endParaRPr lang="zh-CN" altLang="en-US" dirty="0">
              <a:solidFill>
                <a:srgbClr val="1F1F1F"/>
              </a:solidFill>
              <a:latin typeface="roboto"/>
            </a:endParaRPr>
          </a:p>
          <a:p>
            <a:pPr>
              <a:buFont typeface="Arial" panose="020B0604020202020204" pitchFamily="34" charset="0"/>
              <a:buChar char="•"/>
            </a:pPr>
            <a:r>
              <a:rPr lang="zh-CN" altLang="en-US" b="1" dirty="0">
                <a:solidFill>
                  <a:srgbClr val="1F1F1F"/>
                </a:solidFill>
                <a:latin typeface="roboto"/>
              </a:rPr>
              <a:t>全能创新架构</a:t>
            </a:r>
            <a:r>
              <a:rPr lang="zh-CN" altLang="en-US" dirty="0">
                <a:solidFill>
                  <a:srgbClr val="1F1F1F"/>
                </a:solidFill>
                <a:latin typeface="roboto"/>
              </a:rPr>
              <a:t>：我们提出了一种全新的</a:t>
            </a:r>
            <a:r>
              <a:rPr lang="en-US" altLang="zh-CN" dirty="0">
                <a:solidFill>
                  <a:srgbClr val="1F1F1F"/>
                </a:solidFill>
                <a:latin typeface="roboto"/>
              </a:rPr>
              <a:t>Thinker-Talker</a:t>
            </a:r>
            <a:r>
              <a:rPr lang="zh-CN" altLang="en-US" dirty="0">
                <a:solidFill>
                  <a:srgbClr val="1F1F1F"/>
                </a:solidFill>
                <a:latin typeface="roboto"/>
              </a:rPr>
              <a:t>架构，这是一种端到端的多模态模型，旨在支持文本</a:t>
            </a:r>
            <a:r>
              <a:rPr lang="en-US" altLang="zh-CN" dirty="0">
                <a:solidFill>
                  <a:srgbClr val="1F1F1F"/>
                </a:solidFill>
                <a:latin typeface="roboto"/>
              </a:rPr>
              <a:t>/</a:t>
            </a:r>
            <a:r>
              <a:rPr lang="zh-CN" altLang="en-US" dirty="0">
                <a:solidFill>
                  <a:srgbClr val="1F1F1F"/>
                </a:solidFill>
                <a:latin typeface="roboto"/>
              </a:rPr>
              <a:t>图像</a:t>
            </a:r>
            <a:r>
              <a:rPr lang="en-US" altLang="zh-CN" dirty="0">
                <a:solidFill>
                  <a:srgbClr val="1F1F1F"/>
                </a:solidFill>
                <a:latin typeface="roboto"/>
              </a:rPr>
              <a:t>/</a:t>
            </a:r>
            <a:r>
              <a:rPr lang="zh-CN" altLang="en-US" dirty="0">
                <a:solidFill>
                  <a:srgbClr val="1F1F1F"/>
                </a:solidFill>
                <a:latin typeface="roboto"/>
              </a:rPr>
              <a:t>音频</a:t>
            </a:r>
            <a:r>
              <a:rPr lang="en-US" altLang="zh-CN" dirty="0">
                <a:solidFill>
                  <a:srgbClr val="1F1F1F"/>
                </a:solidFill>
                <a:latin typeface="roboto"/>
              </a:rPr>
              <a:t>/</a:t>
            </a:r>
            <a:r>
              <a:rPr lang="zh-CN" altLang="en-US" dirty="0">
                <a:solidFill>
                  <a:srgbClr val="1F1F1F"/>
                </a:solidFill>
                <a:latin typeface="roboto"/>
              </a:rPr>
              <a:t>视频的跨模态理解，同时以流式方式生成文本和自然语音响应。我们提出了一种新的位置编码技术，称为</a:t>
            </a:r>
            <a:r>
              <a:rPr lang="en-US" altLang="zh-CN" dirty="0" err="1">
                <a:solidFill>
                  <a:srgbClr val="1F1F1F"/>
                </a:solidFill>
                <a:latin typeface="roboto"/>
              </a:rPr>
              <a:t>TMRoPE</a:t>
            </a:r>
            <a:r>
              <a:rPr lang="zh-CN" altLang="en-US" dirty="0">
                <a:solidFill>
                  <a:srgbClr val="1F1F1F"/>
                </a:solidFill>
                <a:latin typeface="roboto"/>
              </a:rPr>
              <a:t>（</a:t>
            </a:r>
            <a:r>
              <a:rPr lang="en-US" altLang="zh-CN" dirty="0">
                <a:solidFill>
                  <a:srgbClr val="1F1F1F"/>
                </a:solidFill>
                <a:latin typeface="roboto"/>
              </a:rPr>
              <a:t>Time-aligned Multimodal </a:t>
            </a:r>
            <a:r>
              <a:rPr lang="en-US" altLang="zh-CN" dirty="0" err="1">
                <a:solidFill>
                  <a:srgbClr val="1F1F1F"/>
                </a:solidFill>
                <a:latin typeface="roboto"/>
              </a:rPr>
              <a:t>RoPE</a:t>
            </a:r>
            <a:r>
              <a:rPr lang="zh-CN" altLang="en-US" dirty="0">
                <a:solidFill>
                  <a:srgbClr val="1F1F1F"/>
                </a:solidFill>
                <a:latin typeface="roboto"/>
              </a:rPr>
              <a:t>），通过时间轴对齐实现视频与音频输入的精准同步。</a:t>
            </a:r>
            <a:endParaRPr lang="en-US" altLang="zh-CN" dirty="0">
              <a:solidFill>
                <a:srgbClr val="1F1F1F"/>
              </a:solidFill>
              <a:latin typeface="roboto"/>
            </a:endParaRPr>
          </a:p>
          <a:p>
            <a:pPr>
              <a:buFont typeface="Arial" panose="020B0604020202020204" pitchFamily="34" charset="0"/>
              <a:buChar char="•"/>
            </a:pPr>
            <a:endParaRPr lang="zh-CN" altLang="en-US" dirty="0">
              <a:solidFill>
                <a:srgbClr val="1F1F1F"/>
              </a:solidFill>
              <a:latin typeface="roboto"/>
            </a:endParaRPr>
          </a:p>
          <a:p>
            <a:pPr>
              <a:buFont typeface="Arial" panose="020B0604020202020204" pitchFamily="34" charset="0"/>
              <a:buChar char="•"/>
            </a:pPr>
            <a:r>
              <a:rPr lang="zh-CN" altLang="en-US" b="1" dirty="0">
                <a:solidFill>
                  <a:srgbClr val="1F1F1F"/>
                </a:solidFill>
                <a:latin typeface="roboto"/>
              </a:rPr>
              <a:t>实时音视频交互</a:t>
            </a:r>
            <a:r>
              <a:rPr lang="zh-CN" altLang="en-US" dirty="0">
                <a:solidFill>
                  <a:srgbClr val="1F1F1F"/>
                </a:solidFill>
                <a:latin typeface="roboto"/>
              </a:rPr>
              <a:t>：架构旨在支持完全实时交互，支持分块输入和即时输出。</a:t>
            </a:r>
            <a:endParaRPr lang="en-US" altLang="zh-CN" dirty="0">
              <a:solidFill>
                <a:srgbClr val="1F1F1F"/>
              </a:solidFill>
              <a:latin typeface="roboto"/>
            </a:endParaRPr>
          </a:p>
          <a:p>
            <a:pPr>
              <a:buFont typeface="Arial" panose="020B0604020202020204" pitchFamily="34" charset="0"/>
              <a:buChar char="•"/>
            </a:pPr>
            <a:endParaRPr lang="zh-CN" altLang="en-US" dirty="0">
              <a:solidFill>
                <a:srgbClr val="1F1F1F"/>
              </a:solidFill>
              <a:latin typeface="roboto"/>
            </a:endParaRPr>
          </a:p>
          <a:p>
            <a:pPr>
              <a:buFont typeface="Arial" panose="020B0604020202020204" pitchFamily="34" charset="0"/>
              <a:buChar char="•"/>
            </a:pPr>
            <a:r>
              <a:rPr lang="zh-CN" altLang="en-US" b="1" dirty="0">
                <a:solidFill>
                  <a:srgbClr val="1F1F1F"/>
                </a:solidFill>
                <a:latin typeface="roboto"/>
              </a:rPr>
              <a:t>自然流畅的语音生成</a:t>
            </a:r>
            <a:r>
              <a:rPr lang="zh-CN" altLang="en-US" dirty="0">
                <a:solidFill>
                  <a:srgbClr val="1F1F1F"/>
                </a:solidFill>
                <a:latin typeface="roboto"/>
              </a:rPr>
              <a:t>：在语音生成的自然性和稳定性方面超越了许多现有的流式和非流式替代方案。</a:t>
            </a:r>
            <a:endParaRPr lang="en-US" altLang="zh-CN" dirty="0">
              <a:solidFill>
                <a:srgbClr val="1F1F1F"/>
              </a:solidFill>
              <a:latin typeface="roboto"/>
            </a:endParaRPr>
          </a:p>
          <a:p>
            <a:pPr>
              <a:buFont typeface="Arial" panose="020B0604020202020204" pitchFamily="34" charset="0"/>
              <a:buChar char="•"/>
            </a:pPr>
            <a:endParaRPr lang="zh-CN" altLang="en-US" dirty="0">
              <a:solidFill>
                <a:srgbClr val="1F1F1F"/>
              </a:solidFill>
              <a:latin typeface="roboto"/>
            </a:endParaRPr>
          </a:p>
          <a:p>
            <a:pPr>
              <a:buFont typeface="Arial" panose="020B0604020202020204" pitchFamily="34" charset="0"/>
              <a:buChar char="•"/>
            </a:pPr>
            <a:r>
              <a:rPr lang="zh-CN" altLang="en-US" b="1" dirty="0">
                <a:solidFill>
                  <a:srgbClr val="1F1F1F"/>
                </a:solidFill>
                <a:latin typeface="roboto"/>
              </a:rPr>
              <a:t>全模态性能优势</a:t>
            </a:r>
            <a:r>
              <a:rPr lang="zh-CN" altLang="en-US" dirty="0">
                <a:solidFill>
                  <a:srgbClr val="1F1F1F"/>
                </a:solidFill>
                <a:latin typeface="roboto"/>
              </a:rPr>
              <a:t>：在同等规模的单模态模型进行基准测试时，表现出卓越的性能。</a:t>
            </a:r>
            <a:r>
              <a:rPr lang="en-US" altLang="zh-CN" dirty="0">
                <a:solidFill>
                  <a:srgbClr val="1F1F1F"/>
                </a:solidFill>
                <a:latin typeface="roboto"/>
              </a:rPr>
              <a:t>Qwen2.5-Omni</a:t>
            </a:r>
            <a:r>
              <a:rPr lang="zh-CN" altLang="en-US" dirty="0">
                <a:solidFill>
                  <a:srgbClr val="1F1F1F"/>
                </a:solidFill>
                <a:latin typeface="roboto"/>
              </a:rPr>
              <a:t>在音频能力上优于类似大小的</a:t>
            </a:r>
            <a:r>
              <a:rPr lang="en-US" altLang="zh-CN" dirty="0">
                <a:solidFill>
                  <a:srgbClr val="1F1F1F"/>
                </a:solidFill>
                <a:latin typeface="roboto"/>
              </a:rPr>
              <a:t>Qwen2-Audio</a:t>
            </a:r>
            <a:r>
              <a:rPr lang="zh-CN" altLang="en-US" dirty="0">
                <a:solidFill>
                  <a:srgbClr val="1F1F1F"/>
                </a:solidFill>
                <a:latin typeface="roboto"/>
              </a:rPr>
              <a:t>，并与</a:t>
            </a:r>
            <a:r>
              <a:rPr lang="en-US" altLang="zh-CN" dirty="0">
                <a:solidFill>
                  <a:srgbClr val="1F1F1F"/>
                </a:solidFill>
                <a:latin typeface="roboto"/>
              </a:rPr>
              <a:t>Qwen2.5-VL-7B</a:t>
            </a:r>
            <a:r>
              <a:rPr lang="zh-CN" altLang="en-US" dirty="0">
                <a:solidFill>
                  <a:srgbClr val="1F1F1F"/>
                </a:solidFill>
                <a:latin typeface="roboto"/>
              </a:rPr>
              <a:t>保持同等水平。</a:t>
            </a:r>
            <a:endParaRPr lang="en-US" altLang="zh-CN" dirty="0">
              <a:solidFill>
                <a:srgbClr val="1F1F1F"/>
              </a:solidFill>
              <a:latin typeface="roboto"/>
            </a:endParaRPr>
          </a:p>
          <a:p>
            <a:pPr>
              <a:buFont typeface="Arial" panose="020B0604020202020204" pitchFamily="34" charset="0"/>
              <a:buChar char="•"/>
            </a:pPr>
            <a:endParaRPr lang="zh-CN" altLang="en-US" dirty="0">
              <a:solidFill>
                <a:srgbClr val="1F1F1F"/>
              </a:solidFill>
              <a:latin typeface="roboto"/>
            </a:endParaRPr>
          </a:p>
          <a:p>
            <a:pPr>
              <a:buFont typeface="Arial" panose="020B0604020202020204" pitchFamily="34" charset="0"/>
              <a:buChar char="•"/>
            </a:pPr>
            <a:r>
              <a:rPr lang="zh-CN" altLang="en-US" b="1" dirty="0">
                <a:solidFill>
                  <a:srgbClr val="1F1F1F"/>
                </a:solidFill>
                <a:latin typeface="roboto"/>
              </a:rPr>
              <a:t>卓越的端到端语音指令跟随能力</a:t>
            </a:r>
            <a:r>
              <a:rPr lang="zh-CN" altLang="en-US" dirty="0">
                <a:solidFill>
                  <a:srgbClr val="1F1F1F"/>
                </a:solidFill>
                <a:latin typeface="roboto"/>
              </a:rPr>
              <a:t>：</a:t>
            </a:r>
            <a:r>
              <a:rPr lang="en-US" altLang="zh-CN" dirty="0">
                <a:solidFill>
                  <a:srgbClr val="1F1F1F"/>
                </a:solidFill>
                <a:latin typeface="roboto"/>
              </a:rPr>
              <a:t>Qwen2.5-Omni</a:t>
            </a:r>
            <a:r>
              <a:rPr lang="zh-CN" altLang="en-US" dirty="0">
                <a:solidFill>
                  <a:srgbClr val="1F1F1F"/>
                </a:solidFill>
                <a:latin typeface="roboto"/>
              </a:rPr>
              <a:t>在端到端语音指令跟随方面表现出与文本输入处理相媲美的效果，在</a:t>
            </a:r>
            <a:r>
              <a:rPr lang="en-US" altLang="zh-CN" dirty="0">
                <a:solidFill>
                  <a:srgbClr val="1F1F1F"/>
                </a:solidFill>
                <a:latin typeface="roboto"/>
              </a:rPr>
              <a:t>MMLU</a:t>
            </a:r>
            <a:r>
              <a:rPr lang="zh-CN" altLang="en-US" dirty="0">
                <a:solidFill>
                  <a:srgbClr val="1F1F1F"/>
                </a:solidFill>
                <a:latin typeface="roboto"/>
              </a:rPr>
              <a:t>通用知识理解和</a:t>
            </a:r>
            <a:r>
              <a:rPr lang="en-US" altLang="zh-CN" dirty="0">
                <a:solidFill>
                  <a:srgbClr val="1F1F1F"/>
                </a:solidFill>
                <a:latin typeface="roboto"/>
              </a:rPr>
              <a:t>GSM8K</a:t>
            </a:r>
            <a:r>
              <a:rPr lang="zh-CN" altLang="en-US" dirty="0">
                <a:solidFill>
                  <a:srgbClr val="1F1F1F"/>
                </a:solidFill>
                <a:latin typeface="roboto"/>
              </a:rPr>
              <a:t>数学推理等基准测试中表现优异。</a:t>
            </a:r>
            <a:endParaRPr lang="zh-CN" altLang="en-US" b="0" i="0" dirty="0">
              <a:solidFill>
                <a:srgbClr val="1F1F1F"/>
              </a:solidFill>
              <a:effectLst/>
              <a:latin typeface="roboto"/>
            </a:endParaRPr>
          </a:p>
        </p:txBody>
      </p:sp>
      <p:sp>
        <p:nvSpPr>
          <p:cNvPr id="4" name="矩形 3"/>
          <p:cNvSpPr/>
          <p:nvPr/>
        </p:nvSpPr>
        <p:spPr>
          <a:xfrm>
            <a:off x="5102854" y="1754678"/>
            <a:ext cx="1422184" cy="461665"/>
          </a:xfrm>
          <a:prstGeom prst="rect">
            <a:avLst/>
          </a:prstGeom>
        </p:spPr>
        <p:txBody>
          <a:bodyPr wrap="none">
            <a:spAutoFit/>
          </a:bodyPr>
          <a:lstStyle/>
          <a:p>
            <a:r>
              <a:rPr lang="zh-CN" altLang="en-US" sz="2400" b="1" dirty="0">
                <a:latin typeface="roboto"/>
              </a:rPr>
              <a:t>主要特点</a:t>
            </a:r>
            <a:endParaRPr lang="en-US" altLang="zh-CN" sz="2400" b="1" dirty="0">
              <a:latin typeface="roboto"/>
            </a:endParaRPr>
          </a:p>
        </p:txBody>
      </p:sp>
    </p:spTree>
    <p:extLst>
      <p:ext uri="{BB962C8B-B14F-4D97-AF65-F5344CB8AC3E}">
        <p14:creationId xmlns:p14="http://schemas.microsoft.com/office/powerpoint/2010/main" val="41546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多模态大模型应用</a:t>
            </a:r>
            <a:endParaRPr lang="zh-CN" altLang="en-US" sz="2800" dirty="0"/>
          </a:p>
        </p:txBody>
      </p:sp>
      <p:pic>
        <p:nvPicPr>
          <p:cNvPr id="3" name="图片 2"/>
          <p:cNvPicPr>
            <a:picLocks noChangeAspect="1"/>
          </p:cNvPicPr>
          <p:nvPr/>
        </p:nvPicPr>
        <p:blipFill>
          <a:blip r:embed="rId4"/>
          <a:stretch>
            <a:fillRect/>
          </a:stretch>
        </p:blipFill>
        <p:spPr>
          <a:xfrm>
            <a:off x="659169" y="2211479"/>
            <a:ext cx="5629796" cy="4455483"/>
          </a:xfrm>
          <a:prstGeom prst="rect">
            <a:avLst/>
          </a:prstGeom>
        </p:spPr>
      </p:pic>
      <p:sp>
        <p:nvSpPr>
          <p:cNvPr id="4" name="矩形 3"/>
          <p:cNvSpPr/>
          <p:nvPr/>
        </p:nvSpPr>
        <p:spPr>
          <a:xfrm>
            <a:off x="6454743" y="2097702"/>
            <a:ext cx="5484781" cy="4199868"/>
          </a:xfrm>
          <a:prstGeom prst="rect">
            <a:avLst/>
          </a:prstGeom>
        </p:spPr>
        <p:txBody>
          <a:bodyPr wrap="square">
            <a:spAutoFit/>
          </a:bodyPr>
          <a:lstStyle/>
          <a:p>
            <a:pPr>
              <a:lnSpc>
                <a:spcPct val="150000"/>
              </a:lnSpc>
            </a:pPr>
            <a:r>
              <a:rPr lang="en-US" altLang="zh-CN" dirty="0">
                <a:solidFill>
                  <a:srgbClr val="1F1F1F"/>
                </a:solidFill>
                <a:latin typeface="roboto"/>
              </a:rPr>
              <a:t>Qwen2.5-Omni</a:t>
            </a:r>
            <a:r>
              <a:rPr lang="zh-CN" altLang="en-US" dirty="0">
                <a:solidFill>
                  <a:srgbClr val="1F1F1F"/>
                </a:solidFill>
                <a:latin typeface="roboto"/>
              </a:rPr>
              <a:t>采用</a:t>
            </a:r>
            <a:r>
              <a:rPr lang="en-US" altLang="zh-CN" dirty="0">
                <a:solidFill>
                  <a:srgbClr val="1F1F1F"/>
                </a:solidFill>
                <a:latin typeface="roboto"/>
              </a:rPr>
              <a:t>Thinker-Talker</a:t>
            </a:r>
            <a:r>
              <a:rPr lang="zh-CN" altLang="en-US" dirty="0">
                <a:solidFill>
                  <a:srgbClr val="1F1F1F"/>
                </a:solidFill>
                <a:latin typeface="roboto"/>
              </a:rPr>
              <a:t>双核架构。</a:t>
            </a:r>
            <a:r>
              <a:rPr lang="en-US" altLang="zh-CN" dirty="0">
                <a:solidFill>
                  <a:srgbClr val="1F1F1F"/>
                </a:solidFill>
                <a:latin typeface="roboto"/>
              </a:rPr>
              <a:t>Thinker</a:t>
            </a:r>
            <a:r>
              <a:rPr lang="zh-CN" altLang="en-US" dirty="0">
                <a:solidFill>
                  <a:srgbClr val="1F1F1F"/>
                </a:solidFill>
                <a:latin typeface="roboto"/>
              </a:rPr>
              <a:t>模块如同大脑，负责处理文本、音频、视频等多模态输入，生成高层语义表征及对应文本内容；</a:t>
            </a:r>
            <a:r>
              <a:rPr lang="en-US" altLang="zh-CN" dirty="0">
                <a:solidFill>
                  <a:srgbClr val="1F1F1F"/>
                </a:solidFill>
                <a:latin typeface="roboto"/>
              </a:rPr>
              <a:t>Talker</a:t>
            </a:r>
            <a:r>
              <a:rPr lang="zh-CN" altLang="en-US" dirty="0">
                <a:solidFill>
                  <a:srgbClr val="1F1F1F"/>
                </a:solidFill>
                <a:latin typeface="roboto"/>
              </a:rPr>
              <a:t>模块则类似发声器官，以流式方式接收</a:t>
            </a:r>
            <a:r>
              <a:rPr lang="en-US" altLang="zh-CN" dirty="0">
                <a:solidFill>
                  <a:srgbClr val="1F1F1F"/>
                </a:solidFill>
                <a:latin typeface="roboto"/>
              </a:rPr>
              <a:t>Thinker</a:t>
            </a:r>
            <a:r>
              <a:rPr lang="zh-CN" altLang="en-US" dirty="0">
                <a:solidFill>
                  <a:srgbClr val="1F1F1F"/>
                </a:solidFill>
                <a:latin typeface="roboto"/>
              </a:rPr>
              <a:t>实时输出的语义表征与文本，流畅合成离散语音单元。</a:t>
            </a:r>
            <a:r>
              <a:rPr lang="en-US" altLang="zh-CN" dirty="0">
                <a:solidFill>
                  <a:srgbClr val="1F1F1F"/>
                </a:solidFill>
                <a:latin typeface="roboto"/>
              </a:rPr>
              <a:t>Thinker</a:t>
            </a:r>
            <a:r>
              <a:rPr lang="zh-CN" altLang="en-US" dirty="0">
                <a:solidFill>
                  <a:srgbClr val="1F1F1F"/>
                </a:solidFill>
                <a:latin typeface="roboto"/>
              </a:rPr>
              <a:t>基于</a:t>
            </a:r>
            <a:r>
              <a:rPr lang="en-US" altLang="zh-CN" dirty="0">
                <a:solidFill>
                  <a:srgbClr val="1F1F1F"/>
                </a:solidFill>
                <a:latin typeface="roboto"/>
              </a:rPr>
              <a:t>Transformer</a:t>
            </a:r>
            <a:r>
              <a:rPr lang="zh-CN" altLang="en-US" dirty="0">
                <a:solidFill>
                  <a:srgbClr val="1F1F1F"/>
                </a:solidFill>
                <a:latin typeface="roboto"/>
              </a:rPr>
              <a:t>解码器架构，融合音频</a:t>
            </a:r>
            <a:r>
              <a:rPr lang="en-US" altLang="zh-CN" dirty="0">
                <a:solidFill>
                  <a:srgbClr val="1F1F1F"/>
                </a:solidFill>
                <a:latin typeface="roboto"/>
              </a:rPr>
              <a:t>/</a:t>
            </a:r>
            <a:r>
              <a:rPr lang="zh-CN" altLang="en-US" dirty="0">
                <a:solidFill>
                  <a:srgbClr val="1F1F1F"/>
                </a:solidFill>
                <a:latin typeface="roboto"/>
              </a:rPr>
              <a:t>图像编码器进行特征提取；</a:t>
            </a:r>
            <a:r>
              <a:rPr lang="en-US" altLang="zh-CN" dirty="0">
                <a:solidFill>
                  <a:srgbClr val="1F1F1F"/>
                </a:solidFill>
                <a:latin typeface="roboto"/>
              </a:rPr>
              <a:t>Talker</a:t>
            </a:r>
            <a:r>
              <a:rPr lang="zh-CN" altLang="en-US" dirty="0">
                <a:solidFill>
                  <a:srgbClr val="1F1F1F"/>
                </a:solidFill>
                <a:latin typeface="roboto"/>
              </a:rPr>
              <a:t>则采用双轨自回归</a:t>
            </a:r>
            <a:r>
              <a:rPr lang="en-US" altLang="zh-CN" dirty="0">
                <a:solidFill>
                  <a:srgbClr val="1F1F1F"/>
                </a:solidFill>
                <a:latin typeface="roboto"/>
              </a:rPr>
              <a:t>Transformer</a:t>
            </a:r>
            <a:r>
              <a:rPr lang="zh-CN" altLang="en-US" dirty="0">
                <a:solidFill>
                  <a:srgbClr val="1F1F1F"/>
                </a:solidFill>
                <a:latin typeface="roboto"/>
              </a:rPr>
              <a:t>解码器设计，在训练和推理过程中直接接收来自</a:t>
            </a:r>
            <a:r>
              <a:rPr lang="en-US" altLang="zh-CN" dirty="0">
                <a:solidFill>
                  <a:srgbClr val="1F1F1F"/>
                </a:solidFill>
                <a:latin typeface="roboto"/>
              </a:rPr>
              <a:t>Thinker</a:t>
            </a:r>
            <a:r>
              <a:rPr lang="zh-CN" altLang="en-US" dirty="0">
                <a:solidFill>
                  <a:srgbClr val="1F1F1F"/>
                </a:solidFill>
                <a:latin typeface="roboto"/>
              </a:rPr>
              <a:t>的高维表征，并共享全部历史上下文信息，形成端到端的统一模型架构。</a:t>
            </a:r>
            <a:endParaRPr lang="zh-CN" altLang="en-US" dirty="0"/>
          </a:p>
        </p:txBody>
      </p:sp>
    </p:spTree>
    <p:extLst>
      <p:ext uri="{BB962C8B-B14F-4D97-AF65-F5344CB8AC3E}">
        <p14:creationId xmlns:p14="http://schemas.microsoft.com/office/powerpoint/2010/main" val="94531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5"/>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pic>
        <p:nvPicPr>
          <p:cNvPr id="4" name="videoplayback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57656" cy="6838682"/>
          </a:xfrm>
          <a:prstGeom prst="rect">
            <a:avLst/>
          </a:prstGeom>
        </p:spPr>
      </p:pic>
    </p:spTree>
    <p:extLst>
      <p:ext uri="{BB962C8B-B14F-4D97-AF65-F5344CB8AC3E}">
        <p14:creationId xmlns:p14="http://schemas.microsoft.com/office/powerpoint/2010/main" val="201299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多模态大模型应用</a:t>
            </a:r>
            <a:endParaRPr lang="zh-CN" altLang="en-US" sz="2800" dirty="0"/>
          </a:p>
        </p:txBody>
      </p:sp>
      <p:pic>
        <p:nvPicPr>
          <p:cNvPr id="4" name="图片 3"/>
          <p:cNvPicPr>
            <a:picLocks noChangeAspect="1"/>
          </p:cNvPicPr>
          <p:nvPr/>
        </p:nvPicPr>
        <p:blipFill>
          <a:blip r:embed="rId4"/>
          <a:stretch>
            <a:fillRect/>
          </a:stretch>
        </p:blipFill>
        <p:spPr>
          <a:xfrm>
            <a:off x="2254675" y="2605818"/>
            <a:ext cx="7322914" cy="3158796"/>
          </a:xfrm>
          <a:prstGeom prst="rect">
            <a:avLst/>
          </a:prstGeom>
        </p:spPr>
      </p:pic>
      <p:sp>
        <p:nvSpPr>
          <p:cNvPr id="6" name="矩形 5"/>
          <p:cNvSpPr/>
          <p:nvPr/>
        </p:nvSpPr>
        <p:spPr>
          <a:xfrm>
            <a:off x="8079528" y="5850949"/>
            <a:ext cx="3179140"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https://arxiv.org/pdf/2501.01957</a:t>
            </a:r>
          </a:p>
        </p:txBody>
      </p:sp>
    </p:spTree>
    <p:extLst>
      <p:ext uri="{BB962C8B-B14F-4D97-AF65-F5344CB8AC3E}">
        <p14:creationId xmlns:p14="http://schemas.microsoft.com/office/powerpoint/2010/main" val="262381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多模态大模型应用</a:t>
            </a:r>
            <a:endParaRPr lang="zh-CN" altLang="en-US" sz="2800" dirty="0"/>
          </a:p>
        </p:txBody>
      </p:sp>
      <p:pic>
        <p:nvPicPr>
          <p:cNvPr id="3" name="图片 2"/>
          <p:cNvPicPr>
            <a:picLocks noChangeAspect="1"/>
          </p:cNvPicPr>
          <p:nvPr/>
        </p:nvPicPr>
        <p:blipFill rotWithShape="1">
          <a:blip r:embed="rId4"/>
          <a:srcRect b="36524"/>
          <a:stretch/>
        </p:blipFill>
        <p:spPr>
          <a:xfrm>
            <a:off x="2427294" y="1983347"/>
            <a:ext cx="4252690" cy="4614929"/>
          </a:xfrm>
          <a:prstGeom prst="rect">
            <a:avLst/>
          </a:prstGeom>
        </p:spPr>
      </p:pic>
      <p:pic>
        <p:nvPicPr>
          <p:cNvPr id="4" name="图片 3"/>
          <p:cNvPicPr>
            <a:picLocks noChangeAspect="1"/>
          </p:cNvPicPr>
          <p:nvPr/>
        </p:nvPicPr>
        <p:blipFill>
          <a:blip r:embed="rId5"/>
          <a:stretch>
            <a:fillRect/>
          </a:stretch>
        </p:blipFill>
        <p:spPr>
          <a:xfrm>
            <a:off x="7139256" y="2247698"/>
            <a:ext cx="4665997" cy="3600000"/>
          </a:xfrm>
          <a:prstGeom prst="rect">
            <a:avLst/>
          </a:prstGeom>
        </p:spPr>
      </p:pic>
    </p:spTree>
    <p:extLst>
      <p:ext uri="{BB962C8B-B14F-4D97-AF65-F5344CB8AC3E}">
        <p14:creationId xmlns:p14="http://schemas.microsoft.com/office/powerpoint/2010/main" val="168437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131621" y="1103782"/>
            <a:ext cx="6758396" cy="5537423"/>
          </a:xfrm>
          <a:prstGeom prst="rect">
            <a:avLst/>
          </a:prstGeom>
        </p:spPr>
      </p:pic>
      <p:sp>
        <p:nvSpPr>
          <p:cNvPr id="4" name="矩形 3"/>
          <p:cNvSpPr/>
          <p:nvPr/>
        </p:nvSpPr>
        <p:spPr>
          <a:xfrm>
            <a:off x="6636913" y="1403148"/>
            <a:ext cx="5649532" cy="4801314"/>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Stage I</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Vision-Language Training</a:t>
            </a:r>
          </a:p>
          <a:p>
            <a:r>
              <a:rPr lang="en-US" altLang="zh-CN" dirty="0">
                <a:latin typeface="Times New Roman" panose="02020603050405020304" pitchFamily="18" charset="0"/>
                <a:cs typeface="Times New Roman" panose="02020603050405020304" pitchFamily="18" charset="0"/>
              </a:rPr>
              <a:t>including vision alignment (Stage 1.1, using 20% caption data from Table 1), vision understanding (Stage 1.2, using 100% caption data), and instruction tuning</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for visual QA (Stage 1.3, using 20% caption data and 100% QA data)</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Stage 2 </a:t>
            </a:r>
            <a:r>
              <a:rPr lang="zh-CN" altLang="en-US"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Audio Input Tuning</a:t>
            </a:r>
          </a:p>
          <a:p>
            <a:r>
              <a:rPr lang="en-US" altLang="zh-CN" dirty="0">
                <a:latin typeface="Times New Roman" panose="02020603050405020304" pitchFamily="18" charset="0"/>
                <a:cs typeface="Times New Roman" panose="02020603050405020304" pitchFamily="18" charset="0"/>
              </a:rPr>
              <a:t>with audio alignment (Stage 2.1, utilizing 11,000 hours of speech-transcription pairs) and instruction tuning for speech QA (Stage 2.2, sampling 4% caption data and 20% QA data)</a:t>
            </a:r>
          </a:p>
          <a:p>
            <a:br>
              <a:rPr lang="en-US" altLang="zh-CN"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Stage 3</a:t>
            </a:r>
            <a:r>
              <a:rPr lang="zh-CN" altLang="en-US"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Audio Output Tuning</a:t>
            </a:r>
          </a:p>
          <a:p>
            <a:r>
              <a:rPr lang="en-US" altLang="zh-CN" dirty="0">
                <a:latin typeface="Times New Roman" panose="02020603050405020304" pitchFamily="18" charset="0"/>
                <a:cs typeface="Times New Roman" panose="02020603050405020304" pitchFamily="18" charset="0"/>
              </a:rPr>
              <a:t>including the training of the codec model (Stage 3.1, using 3,000 hours of text-speech data) and speech decoder training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9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5"/>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多模态大模型应用</a:t>
            </a:r>
            <a:endParaRPr lang="zh-CN" altLang="en-US" sz="2800" dirty="0"/>
          </a:p>
        </p:txBody>
      </p:sp>
      <p:pic>
        <p:nvPicPr>
          <p:cNvPr id="3" name="AQPOK-zv-evJXKxKpQvs7yehBVW3egp3F3nSsmhPO5Vn_h2O_9Kf-c5X8V8_pyutvHErRTu3ygYQ1CUKi3wWxr-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24111" y="2671883"/>
            <a:ext cx="6323908" cy="3557198"/>
          </a:xfrm>
          <a:prstGeom prst="rect">
            <a:avLst/>
          </a:prstGeom>
        </p:spPr>
      </p:pic>
      <p:pic>
        <p:nvPicPr>
          <p:cNvPr id="6" name="图片 5"/>
          <p:cNvPicPr>
            <a:picLocks noChangeAspect="1"/>
          </p:cNvPicPr>
          <p:nvPr/>
        </p:nvPicPr>
        <p:blipFill>
          <a:blip r:embed="rId7"/>
          <a:stretch>
            <a:fillRect/>
          </a:stretch>
        </p:blipFill>
        <p:spPr>
          <a:xfrm>
            <a:off x="5914390" y="1404238"/>
            <a:ext cx="1971675" cy="771525"/>
          </a:xfrm>
          <a:prstGeom prst="rect">
            <a:avLst/>
          </a:prstGeom>
        </p:spPr>
      </p:pic>
      <p:sp>
        <p:nvSpPr>
          <p:cNvPr id="8" name="矩形 7"/>
          <p:cNvSpPr/>
          <p:nvPr/>
        </p:nvSpPr>
        <p:spPr>
          <a:xfrm>
            <a:off x="285868" y="2671883"/>
            <a:ext cx="3580326" cy="3416320"/>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222222"/>
                </a:solidFill>
                <a:latin typeface="Times New Roman" panose="02020603050405020304" pitchFamily="18" charset="0"/>
                <a:cs typeface="Times New Roman" panose="02020603050405020304" pitchFamily="18" charset="0"/>
              </a:rPr>
              <a:t>Llama 4 Scout</a:t>
            </a:r>
            <a:r>
              <a:rPr lang="zh-CN" altLang="en-US" dirty="0">
                <a:solidFill>
                  <a:srgbClr val="222222"/>
                </a:solidFill>
                <a:latin typeface="Times New Roman" panose="02020603050405020304" pitchFamily="18" charset="0"/>
                <a:cs typeface="Times New Roman" panose="02020603050405020304" pitchFamily="18" charset="0"/>
              </a:rPr>
              <a:t>是可以在单张</a:t>
            </a:r>
            <a:r>
              <a:rPr lang="en-US" altLang="zh-CN" dirty="0">
                <a:solidFill>
                  <a:srgbClr val="222222"/>
                </a:solidFill>
                <a:latin typeface="Times New Roman" panose="02020603050405020304" pitchFamily="18" charset="0"/>
                <a:cs typeface="Times New Roman" panose="02020603050405020304" pitchFamily="18" charset="0"/>
              </a:rPr>
              <a:t>H100</a:t>
            </a:r>
            <a:r>
              <a:rPr lang="zh-CN" altLang="en-US" dirty="0">
                <a:solidFill>
                  <a:srgbClr val="222222"/>
                </a:solidFill>
                <a:latin typeface="Times New Roman" panose="02020603050405020304" pitchFamily="18" charset="0"/>
                <a:cs typeface="Times New Roman" panose="02020603050405020304" pitchFamily="18" charset="0"/>
              </a:rPr>
              <a:t>上跑的多模态</a:t>
            </a:r>
            <a:r>
              <a:rPr lang="en-US" altLang="zh-CN" dirty="0" err="1">
                <a:solidFill>
                  <a:srgbClr val="222222"/>
                </a:solidFill>
                <a:latin typeface="Times New Roman" panose="02020603050405020304" pitchFamily="18" charset="0"/>
                <a:cs typeface="Times New Roman" panose="02020603050405020304" pitchFamily="18" charset="0"/>
              </a:rPr>
              <a:t>MoE</a:t>
            </a:r>
            <a:r>
              <a:rPr lang="zh-CN" altLang="en-US" dirty="0">
                <a:solidFill>
                  <a:srgbClr val="222222"/>
                </a:solidFill>
                <a:latin typeface="Times New Roman" panose="02020603050405020304" pitchFamily="18" charset="0"/>
                <a:cs typeface="Times New Roman" panose="02020603050405020304" pitchFamily="18" charset="0"/>
              </a:rPr>
              <a:t>模型</a:t>
            </a:r>
            <a:endParaRPr lang="en-US" altLang="zh-CN" dirty="0">
              <a:solidFill>
                <a:srgbClr val="22222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zh-CN" altLang="en-US" dirty="0">
              <a:solidFill>
                <a:srgbClr val="22222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dirty="0">
                <a:solidFill>
                  <a:srgbClr val="222222"/>
                </a:solidFill>
                <a:latin typeface="Times New Roman" panose="02020603050405020304" pitchFamily="18" charset="0"/>
                <a:cs typeface="Times New Roman" panose="02020603050405020304" pitchFamily="18" charset="0"/>
              </a:rPr>
              <a:t>Llama 4 Maverick</a:t>
            </a:r>
            <a:r>
              <a:rPr lang="zh-CN" altLang="en-US" dirty="0">
                <a:solidFill>
                  <a:srgbClr val="222222"/>
                </a:solidFill>
                <a:latin typeface="Times New Roman" panose="02020603050405020304" pitchFamily="18" charset="0"/>
                <a:cs typeface="Times New Roman" panose="02020603050405020304" pitchFamily="18" charset="0"/>
              </a:rPr>
              <a:t>是击败了</a:t>
            </a:r>
            <a:r>
              <a:rPr lang="en-US" altLang="zh-CN" dirty="0">
                <a:solidFill>
                  <a:srgbClr val="222222"/>
                </a:solidFill>
                <a:latin typeface="Times New Roman" panose="02020603050405020304" pitchFamily="18" charset="0"/>
                <a:cs typeface="Times New Roman" panose="02020603050405020304" pitchFamily="18" charset="0"/>
              </a:rPr>
              <a:t>GPT-4o </a:t>
            </a:r>
            <a:r>
              <a:rPr lang="zh-CN" altLang="en-US" dirty="0">
                <a:solidFill>
                  <a:srgbClr val="222222"/>
                </a:solidFill>
                <a:latin typeface="Times New Roman" panose="02020603050405020304" pitchFamily="18" charset="0"/>
                <a:cs typeface="Times New Roman" panose="02020603050405020304" pitchFamily="18" charset="0"/>
              </a:rPr>
              <a:t>和 </a:t>
            </a:r>
            <a:r>
              <a:rPr lang="en-US" altLang="zh-CN" dirty="0">
                <a:solidFill>
                  <a:srgbClr val="222222"/>
                </a:solidFill>
                <a:latin typeface="Times New Roman" panose="02020603050405020304" pitchFamily="18" charset="0"/>
                <a:cs typeface="Times New Roman" panose="02020603050405020304" pitchFamily="18" charset="0"/>
              </a:rPr>
              <a:t>Gemini 2.0</a:t>
            </a:r>
            <a:r>
              <a:rPr lang="zh-CN" altLang="en-US" dirty="0">
                <a:solidFill>
                  <a:srgbClr val="222222"/>
                </a:solidFill>
                <a:latin typeface="Times New Roman" panose="02020603050405020304" pitchFamily="18" charset="0"/>
                <a:cs typeface="Times New Roman" panose="02020603050405020304" pitchFamily="18" charset="0"/>
              </a:rPr>
              <a:t>，比</a:t>
            </a:r>
            <a:r>
              <a:rPr lang="en-US" altLang="zh-CN" dirty="0" err="1">
                <a:solidFill>
                  <a:srgbClr val="222222"/>
                </a:solidFill>
                <a:latin typeface="Times New Roman" panose="02020603050405020304" pitchFamily="18" charset="0"/>
                <a:cs typeface="Times New Roman" panose="02020603050405020304" pitchFamily="18" charset="0"/>
              </a:rPr>
              <a:t>DeepSeek</a:t>
            </a:r>
            <a:r>
              <a:rPr lang="en-US" altLang="zh-CN" dirty="0">
                <a:solidFill>
                  <a:srgbClr val="222222"/>
                </a:solidFill>
                <a:latin typeface="Times New Roman" panose="02020603050405020304" pitchFamily="18" charset="0"/>
                <a:cs typeface="Times New Roman" panose="02020603050405020304" pitchFamily="18" charset="0"/>
              </a:rPr>
              <a:t> v3</a:t>
            </a:r>
            <a:r>
              <a:rPr lang="zh-CN" altLang="en-US" dirty="0">
                <a:solidFill>
                  <a:srgbClr val="222222"/>
                </a:solidFill>
                <a:latin typeface="Times New Roman" panose="02020603050405020304" pitchFamily="18" charset="0"/>
                <a:cs typeface="Times New Roman" panose="02020603050405020304" pitchFamily="18" charset="0"/>
              </a:rPr>
              <a:t>小但编码和推理能力匹配的“最佳模型”</a:t>
            </a:r>
            <a:endParaRPr lang="en-US" altLang="zh-CN" dirty="0">
              <a:solidFill>
                <a:srgbClr val="22222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zh-CN" altLang="en-US" dirty="0">
              <a:solidFill>
                <a:srgbClr val="22222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dirty="0">
                <a:solidFill>
                  <a:srgbClr val="222222"/>
                </a:solidFill>
                <a:latin typeface="Times New Roman" panose="02020603050405020304" pitchFamily="18" charset="0"/>
                <a:cs typeface="Times New Roman" panose="02020603050405020304" pitchFamily="18" charset="0"/>
              </a:rPr>
              <a:t>还有一个即将发布的、隐藏在后为所有</a:t>
            </a:r>
            <a:r>
              <a:rPr lang="en-US" altLang="zh-CN" dirty="0">
                <a:solidFill>
                  <a:srgbClr val="222222"/>
                </a:solidFill>
                <a:latin typeface="Times New Roman" panose="02020603050405020304" pitchFamily="18" charset="0"/>
                <a:cs typeface="Times New Roman" panose="02020603050405020304" pitchFamily="18" charset="0"/>
              </a:rPr>
              <a:t>Llama4</a:t>
            </a:r>
            <a:r>
              <a:rPr lang="zh-CN" altLang="en-US" dirty="0">
                <a:solidFill>
                  <a:srgbClr val="222222"/>
                </a:solidFill>
                <a:latin typeface="Times New Roman" panose="02020603050405020304" pitchFamily="18" charset="0"/>
                <a:cs typeface="Times New Roman" panose="02020603050405020304" pitchFamily="18" charset="0"/>
              </a:rPr>
              <a:t>系列提供能力的</a:t>
            </a:r>
            <a:r>
              <a:rPr lang="en-US" altLang="zh-CN" dirty="0">
                <a:solidFill>
                  <a:srgbClr val="222222"/>
                </a:solidFill>
                <a:latin typeface="Times New Roman" panose="02020603050405020304" pitchFamily="18" charset="0"/>
                <a:cs typeface="Times New Roman" panose="02020603050405020304" pitchFamily="18" charset="0"/>
              </a:rPr>
              <a:t>2880</a:t>
            </a:r>
            <a:r>
              <a:rPr lang="zh-CN" altLang="en-US" dirty="0">
                <a:solidFill>
                  <a:srgbClr val="222222"/>
                </a:solidFill>
                <a:latin typeface="Times New Roman" panose="02020603050405020304" pitchFamily="18" charset="0"/>
                <a:cs typeface="Times New Roman" panose="02020603050405020304" pitchFamily="18" charset="0"/>
              </a:rPr>
              <a:t>亿活跃参数“巨兽”模型</a:t>
            </a:r>
            <a:r>
              <a:rPr lang="en-US" altLang="zh-CN" dirty="0">
                <a:solidFill>
                  <a:srgbClr val="222222"/>
                </a:solidFill>
                <a:latin typeface="Times New Roman" panose="02020603050405020304" pitchFamily="18" charset="0"/>
                <a:cs typeface="Times New Roman" panose="02020603050405020304" pitchFamily="18" charset="0"/>
              </a:rPr>
              <a:t>Llama 4 Behemoth</a:t>
            </a:r>
            <a:r>
              <a:rPr lang="zh-CN" altLang="en-US" dirty="0">
                <a:solidFill>
                  <a:srgbClr val="222222"/>
                </a:solidFill>
                <a:latin typeface="Times New Roman" panose="02020603050405020304" pitchFamily="18" charset="0"/>
                <a:cs typeface="Times New Roman" panose="02020603050405020304" pitchFamily="18" charset="0"/>
              </a:rPr>
              <a:t>。</a:t>
            </a:r>
            <a:endParaRPr lang="en-US" altLang="zh-CN" i="0" dirty="0">
              <a:solidFill>
                <a:srgbClr val="222222"/>
              </a:solidFill>
              <a:effectLst/>
              <a:latin typeface="Times New Roman" panose="02020603050405020304" pitchFamily="18" charset="0"/>
              <a:cs typeface="Times New Roman" panose="02020603050405020304" pitchFamily="18" charset="0"/>
            </a:endParaRPr>
          </a:p>
        </p:txBody>
      </p:sp>
      <p:sp>
        <p:nvSpPr>
          <p:cNvPr id="7" name="矩形 6"/>
          <p:cNvSpPr/>
          <p:nvPr/>
        </p:nvSpPr>
        <p:spPr>
          <a:xfrm>
            <a:off x="8031560" y="1528390"/>
            <a:ext cx="1540806" cy="523220"/>
          </a:xfrm>
          <a:prstGeom prst="rect">
            <a:avLst/>
          </a:prstGeom>
        </p:spPr>
        <p:txBody>
          <a:bodyPr wrap="none">
            <a:spAutoFit/>
          </a:bodyPr>
          <a:lstStyle/>
          <a:p>
            <a:r>
              <a:rPr lang="en-US" altLang="zh-CN" sz="2800" b="1" dirty="0">
                <a:solidFill>
                  <a:srgbClr val="222222"/>
                </a:solidFill>
                <a:latin typeface="Times New Roman" panose="02020603050405020304" pitchFamily="18" charset="0"/>
                <a:cs typeface="Times New Roman" panose="02020603050405020304" pitchFamily="18" charset="0"/>
              </a:rPr>
              <a:t>Llama 4 </a:t>
            </a:r>
            <a:endParaRPr lang="zh-CN" altLang="en-US" sz="2800" b="1" dirty="0"/>
          </a:p>
        </p:txBody>
      </p:sp>
      <p:sp>
        <p:nvSpPr>
          <p:cNvPr id="10" name="文本框 9"/>
          <p:cNvSpPr txBox="1"/>
          <p:nvPr/>
        </p:nvSpPr>
        <p:spPr>
          <a:xfrm>
            <a:off x="9654862" y="1623812"/>
            <a:ext cx="1726755" cy="400110"/>
          </a:xfrm>
          <a:prstGeom prst="rect">
            <a:avLst/>
          </a:prstGeom>
          <a:noFill/>
        </p:spPr>
        <p:txBody>
          <a:bodyPr wrap="none" rtlCol="0">
            <a:spAutoFit/>
          </a:bodyPr>
          <a:lstStyle/>
          <a:p>
            <a:r>
              <a:rPr lang="en-US" altLang="zh-CN" sz="2000" kern="100" dirty="0">
                <a:latin typeface="微软雅黑" panose="020B0503020204020204" charset="-122"/>
                <a:ea typeface="微软雅黑" panose="020B0503020204020204" charset="-122"/>
                <a:cs typeface="Times New Roman" panose="02020603050405020304" pitchFamily="18" charset="0"/>
              </a:rPr>
              <a:t>2025.4.5</a:t>
            </a:r>
            <a:r>
              <a:rPr lang="zh-CN" altLang="en-US" sz="2000" kern="100" dirty="0">
                <a:latin typeface="微软雅黑" panose="020B0503020204020204" charset="-122"/>
                <a:ea typeface="微软雅黑" panose="020B0503020204020204" charset="-122"/>
                <a:cs typeface="Times New Roman" panose="02020603050405020304" pitchFamily="18" charset="0"/>
              </a:rPr>
              <a:t>发布</a:t>
            </a:r>
          </a:p>
        </p:txBody>
      </p:sp>
    </p:spTree>
    <p:extLst>
      <p:ext uri="{BB962C8B-B14F-4D97-AF65-F5344CB8AC3E}">
        <p14:creationId xmlns:p14="http://schemas.microsoft.com/office/powerpoint/2010/main" val="342236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多模态大模型应用</a:t>
            </a:r>
            <a:endParaRPr lang="zh-CN" altLang="en-US" sz="2800" dirty="0"/>
          </a:p>
        </p:txBody>
      </p:sp>
      <p:sp>
        <p:nvSpPr>
          <p:cNvPr id="3" name="矩形 2"/>
          <p:cNvSpPr/>
          <p:nvPr/>
        </p:nvSpPr>
        <p:spPr>
          <a:xfrm>
            <a:off x="6027313" y="1560464"/>
            <a:ext cx="6018726" cy="4524315"/>
          </a:xfrm>
          <a:prstGeom prst="rect">
            <a:avLst/>
          </a:prstGeom>
        </p:spPr>
        <p:txBody>
          <a:bodyPr wrap="square">
            <a:spAutoFit/>
          </a:bodyPr>
          <a:lstStyle/>
          <a:p>
            <a:r>
              <a:rPr lang="zh-CN" altLang="en-US" dirty="0">
                <a:solidFill>
                  <a:srgbClr val="191B1F"/>
                </a:solidFill>
                <a:latin typeface="-apple-system"/>
              </a:rPr>
              <a:t>核心架构创新</a:t>
            </a:r>
          </a:p>
          <a:p>
            <a:r>
              <a:rPr lang="en-US" altLang="zh-CN" dirty="0">
                <a:solidFill>
                  <a:srgbClr val="191B1F"/>
                </a:solidFill>
                <a:latin typeface="-apple-system"/>
              </a:rPr>
              <a:t>1.</a:t>
            </a:r>
            <a:r>
              <a:rPr lang="zh-CN" altLang="en-US" dirty="0">
                <a:solidFill>
                  <a:srgbClr val="191B1F"/>
                </a:solidFill>
                <a:latin typeface="-apple-system"/>
              </a:rPr>
              <a:t>多模态</a:t>
            </a:r>
            <a:r>
              <a:rPr lang="en-US" altLang="zh-CN" dirty="0" err="1">
                <a:solidFill>
                  <a:srgbClr val="191B1F"/>
                </a:solidFill>
                <a:latin typeface="-apple-system"/>
              </a:rPr>
              <a:t>MoE</a:t>
            </a:r>
            <a:r>
              <a:rPr lang="zh-CN" altLang="en-US" dirty="0">
                <a:solidFill>
                  <a:srgbClr val="191B1F"/>
                </a:solidFill>
                <a:latin typeface="-apple-system"/>
              </a:rPr>
              <a:t>架构</a:t>
            </a:r>
          </a:p>
          <a:p>
            <a:r>
              <a:rPr lang="zh-CN" altLang="en-US" dirty="0">
                <a:solidFill>
                  <a:srgbClr val="191B1F"/>
                </a:solidFill>
                <a:latin typeface="-apple-system"/>
              </a:rPr>
              <a:t>模型采用分层专家架构设计：</a:t>
            </a:r>
          </a:p>
          <a:p>
            <a:r>
              <a:rPr lang="en-US" altLang="zh-CN" dirty="0">
                <a:solidFill>
                  <a:srgbClr val="191B1F"/>
                </a:solidFill>
                <a:latin typeface="-apple-system"/>
              </a:rPr>
              <a:t>- </a:t>
            </a:r>
            <a:r>
              <a:rPr lang="zh-CN" altLang="en-US" dirty="0">
                <a:solidFill>
                  <a:srgbClr val="191B1F"/>
                </a:solidFill>
                <a:latin typeface="-apple-system"/>
              </a:rPr>
              <a:t>底层专家（</a:t>
            </a:r>
            <a:r>
              <a:rPr lang="en-US" altLang="zh-CN" dirty="0">
                <a:solidFill>
                  <a:srgbClr val="191B1F"/>
                </a:solidFill>
                <a:latin typeface="-apple-system"/>
              </a:rPr>
              <a:t>16</a:t>
            </a:r>
            <a:r>
              <a:rPr lang="zh-CN" altLang="en-US" dirty="0">
                <a:solidFill>
                  <a:srgbClr val="191B1F"/>
                </a:solidFill>
                <a:latin typeface="-apple-system"/>
              </a:rPr>
              <a:t>组）：模态特定特征提取器</a:t>
            </a:r>
          </a:p>
          <a:p>
            <a:r>
              <a:rPr lang="en-US" altLang="zh-CN" dirty="0">
                <a:solidFill>
                  <a:srgbClr val="191B1F"/>
                </a:solidFill>
                <a:latin typeface="-apple-system"/>
              </a:rPr>
              <a:t>- </a:t>
            </a:r>
            <a:r>
              <a:rPr lang="zh-CN" altLang="en-US" dirty="0">
                <a:solidFill>
                  <a:srgbClr val="191B1F"/>
                </a:solidFill>
                <a:latin typeface="-apple-system"/>
              </a:rPr>
              <a:t>文本专家：改进的</a:t>
            </a:r>
            <a:r>
              <a:rPr lang="en-US" altLang="zh-CN" dirty="0" err="1">
                <a:solidFill>
                  <a:srgbClr val="191B1F"/>
                </a:solidFill>
                <a:latin typeface="-apple-system"/>
              </a:rPr>
              <a:t>RoPE</a:t>
            </a:r>
            <a:r>
              <a:rPr lang="zh-CN" altLang="en-US" dirty="0">
                <a:solidFill>
                  <a:srgbClr val="191B1F"/>
                </a:solidFill>
                <a:latin typeface="-apple-system"/>
              </a:rPr>
              <a:t>编码器</a:t>
            </a:r>
          </a:p>
          <a:p>
            <a:r>
              <a:rPr lang="en-US" altLang="zh-CN" dirty="0">
                <a:solidFill>
                  <a:srgbClr val="191B1F"/>
                </a:solidFill>
                <a:latin typeface="-apple-system"/>
              </a:rPr>
              <a:t>- </a:t>
            </a:r>
            <a:r>
              <a:rPr lang="zh-CN" altLang="en-US" dirty="0">
                <a:solidFill>
                  <a:srgbClr val="191B1F"/>
                </a:solidFill>
                <a:latin typeface="-apple-system"/>
              </a:rPr>
              <a:t>视觉专家：动态视觉分词器（</a:t>
            </a:r>
            <a:r>
              <a:rPr lang="en-US" altLang="zh-CN" dirty="0">
                <a:solidFill>
                  <a:srgbClr val="191B1F"/>
                </a:solidFill>
                <a:latin typeface="-apple-system"/>
              </a:rPr>
              <a:t>DVT</a:t>
            </a:r>
            <a:r>
              <a:rPr lang="zh-CN" altLang="en-US" dirty="0">
                <a:solidFill>
                  <a:srgbClr val="191B1F"/>
                </a:solidFill>
                <a:latin typeface="-apple-system"/>
              </a:rPr>
              <a:t>）</a:t>
            </a:r>
          </a:p>
          <a:p>
            <a:r>
              <a:rPr lang="en-US" altLang="zh-CN" dirty="0">
                <a:solidFill>
                  <a:srgbClr val="191B1F"/>
                </a:solidFill>
                <a:latin typeface="-apple-system"/>
              </a:rPr>
              <a:t>- </a:t>
            </a:r>
            <a:r>
              <a:rPr lang="zh-CN" altLang="en-US" dirty="0">
                <a:solidFill>
                  <a:srgbClr val="191B1F"/>
                </a:solidFill>
                <a:latin typeface="-apple-system"/>
              </a:rPr>
              <a:t>时序专家：</a:t>
            </a:r>
            <a:r>
              <a:rPr lang="en-US" altLang="zh-CN" dirty="0">
                <a:solidFill>
                  <a:srgbClr val="191B1F"/>
                </a:solidFill>
                <a:latin typeface="-apple-system"/>
              </a:rPr>
              <a:t>3D</a:t>
            </a:r>
            <a:r>
              <a:rPr lang="zh-CN" altLang="en-US" dirty="0">
                <a:solidFill>
                  <a:srgbClr val="191B1F"/>
                </a:solidFill>
                <a:latin typeface="-apple-system"/>
              </a:rPr>
              <a:t>卷积时空编码器</a:t>
            </a:r>
          </a:p>
          <a:p>
            <a:r>
              <a:rPr lang="en-US" altLang="zh-CN" dirty="0">
                <a:solidFill>
                  <a:srgbClr val="191B1F"/>
                </a:solidFill>
                <a:latin typeface="-apple-system"/>
              </a:rPr>
              <a:t>- </a:t>
            </a:r>
            <a:r>
              <a:rPr lang="zh-CN" altLang="en-US" dirty="0">
                <a:solidFill>
                  <a:srgbClr val="191B1F"/>
                </a:solidFill>
                <a:latin typeface="-apple-system"/>
              </a:rPr>
              <a:t>顶层专家（</a:t>
            </a:r>
            <a:r>
              <a:rPr lang="en-US" altLang="zh-CN" dirty="0">
                <a:solidFill>
                  <a:srgbClr val="191B1F"/>
                </a:solidFill>
                <a:latin typeface="-apple-system"/>
              </a:rPr>
              <a:t>32</a:t>
            </a:r>
            <a:r>
              <a:rPr lang="zh-CN" altLang="en-US" dirty="0">
                <a:solidFill>
                  <a:srgbClr val="191B1F"/>
                </a:solidFill>
                <a:latin typeface="-apple-system"/>
              </a:rPr>
              <a:t>组）：跨模态融合专家</a:t>
            </a:r>
          </a:p>
          <a:p>
            <a:r>
              <a:rPr lang="en-US" altLang="zh-CN" dirty="0">
                <a:solidFill>
                  <a:srgbClr val="191B1F"/>
                </a:solidFill>
                <a:latin typeface="-apple-system"/>
              </a:rPr>
              <a:t>- </a:t>
            </a:r>
            <a:r>
              <a:rPr lang="zh-CN" altLang="en-US" dirty="0">
                <a:solidFill>
                  <a:srgbClr val="191B1F"/>
                </a:solidFill>
                <a:latin typeface="-apple-system"/>
              </a:rPr>
              <a:t>交叉注意力门控网络：</a:t>
            </a:r>
            <a:r>
              <a:rPr lang="en-US" altLang="zh-CN" dirty="0" err="1">
                <a:latin typeface="Times New Roman" panose="02020603050405020304" pitchFamily="18" charset="0"/>
                <a:cs typeface="Times New Roman" panose="02020603050405020304" pitchFamily="18" charset="0"/>
              </a:rPr>
              <a:t>g_m</a:t>
            </a:r>
            <a:r>
              <a:rPr lang="en-US" altLang="zh-CN" dirty="0">
                <a:latin typeface="Times New Roman" panose="02020603050405020304" pitchFamily="18" charset="0"/>
                <a:cs typeface="Times New Roman" panose="02020603050405020304" pitchFamily="18" charset="0"/>
              </a:rPr>
              <a:t> = </a:t>
            </a:r>
            <a:r>
              <a:rPr lang="el-GR" altLang="zh-CN" dirty="0">
                <a:latin typeface="Times New Roman" panose="02020603050405020304" pitchFamily="18" charset="0"/>
                <a:cs typeface="Times New Roman" panose="02020603050405020304" pitchFamily="18" charset="0"/>
              </a:rPr>
              <a:t>σ(</a:t>
            </a:r>
            <a:r>
              <a:rPr lang="en-US" altLang="zh-CN" dirty="0">
                <a:latin typeface="Times New Roman" panose="02020603050405020304" pitchFamily="18" charset="0"/>
                <a:cs typeface="Times New Roman" panose="02020603050405020304" pitchFamily="18" charset="0"/>
              </a:rPr>
              <a:t>W^T [</a:t>
            </a:r>
            <a:r>
              <a:rPr lang="en-US" altLang="zh-CN" dirty="0" err="1">
                <a:latin typeface="Times New Roman" panose="02020603050405020304" pitchFamily="18" charset="0"/>
                <a:cs typeface="Times New Roman" panose="02020603050405020304" pitchFamily="18" charset="0"/>
              </a:rPr>
              <a:t>h_t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h_v</a:t>
            </a:r>
            <a:r>
              <a:rPr lang="en-US" altLang="zh-CN" dirty="0">
                <a:latin typeface="Times New Roman" panose="02020603050405020304" pitchFamily="18" charset="0"/>
                <a:cs typeface="Times New Roman" panose="02020603050405020304" pitchFamily="18" charset="0"/>
              </a:rPr>
              <a:t>])</a:t>
            </a:r>
            <a:endParaRPr lang="en-US" altLang="zh-CN" dirty="0">
              <a:solidFill>
                <a:srgbClr val="191B1F"/>
              </a:solidFill>
              <a:latin typeface="Times New Roman" panose="02020603050405020304" pitchFamily="18" charset="0"/>
              <a:cs typeface="Times New Roman" panose="02020603050405020304" pitchFamily="18" charset="0"/>
            </a:endParaRPr>
          </a:p>
          <a:p>
            <a:r>
              <a:rPr lang="en-US" altLang="zh-CN" dirty="0">
                <a:solidFill>
                  <a:srgbClr val="191B1F"/>
                </a:solidFill>
                <a:latin typeface="-apple-system"/>
              </a:rPr>
              <a:t>- </a:t>
            </a:r>
            <a:r>
              <a:rPr lang="zh-CN" altLang="en-US" dirty="0">
                <a:solidFill>
                  <a:srgbClr val="191B1F"/>
                </a:solidFill>
                <a:latin typeface="-apple-system"/>
              </a:rPr>
              <a:t>动态专家选择：</a:t>
            </a:r>
            <a:r>
              <a:rPr lang="en-US" altLang="zh-CN" dirty="0">
                <a:solidFill>
                  <a:srgbClr val="191B1F"/>
                </a:solidFill>
                <a:latin typeface="-apple-system"/>
              </a:rPr>
              <a:t>Top-2</a:t>
            </a:r>
            <a:r>
              <a:rPr lang="zh-CN" altLang="en-US" dirty="0">
                <a:solidFill>
                  <a:srgbClr val="191B1F"/>
                </a:solidFill>
                <a:latin typeface="-apple-system"/>
              </a:rPr>
              <a:t>路由策略</a:t>
            </a:r>
            <a:br>
              <a:rPr lang="zh-CN" altLang="en-US" dirty="0">
                <a:solidFill>
                  <a:srgbClr val="191B1F"/>
                </a:solidFill>
                <a:latin typeface="-apple-system"/>
              </a:rPr>
            </a:br>
            <a:endParaRPr lang="zh-CN" altLang="en-US" dirty="0">
              <a:solidFill>
                <a:srgbClr val="191B1F"/>
              </a:solidFill>
              <a:latin typeface="-apple-system"/>
            </a:endParaRPr>
          </a:p>
          <a:p>
            <a:r>
              <a:rPr lang="en-US" altLang="zh-CN" dirty="0">
                <a:solidFill>
                  <a:srgbClr val="191B1F"/>
                </a:solidFill>
                <a:latin typeface="-apple-system"/>
              </a:rPr>
              <a:t>2.</a:t>
            </a:r>
            <a:r>
              <a:rPr lang="zh-CN" altLang="en-US" dirty="0">
                <a:solidFill>
                  <a:srgbClr val="191B1F"/>
                </a:solidFill>
                <a:latin typeface="-apple-system"/>
              </a:rPr>
              <a:t>高效推理优化</a:t>
            </a:r>
          </a:p>
          <a:p>
            <a:r>
              <a:rPr lang="zh-CN" altLang="en-US" dirty="0">
                <a:solidFill>
                  <a:srgbClr val="191B1F"/>
                </a:solidFill>
                <a:latin typeface="-apple-system"/>
              </a:rPr>
              <a:t>在单张</a:t>
            </a:r>
            <a:r>
              <a:rPr lang="en-US" altLang="zh-CN" dirty="0">
                <a:solidFill>
                  <a:srgbClr val="191B1F"/>
                </a:solidFill>
                <a:latin typeface="-apple-system"/>
              </a:rPr>
              <a:t>H100</a:t>
            </a:r>
            <a:r>
              <a:rPr lang="zh-CN" altLang="en-US" dirty="0">
                <a:solidFill>
                  <a:srgbClr val="191B1F"/>
                </a:solidFill>
                <a:latin typeface="-apple-system"/>
              </a:rPr>
              <a:t>上实现</a:t>
            </a:r>
            <a:r>
              <a:rPr lang="en-US" altLang="zh-CN" dirty="0">
                <a:solidFill>
                  <a:srgbClr val="191B1F"/>
                </a:solidFill>
                <a:latin typeface="-apple-system"/>
              </a:rPr>
              <a:t>10M token</a:t>
            </a:r>
            <a:r>
              <a:rPr lang="zh-CN" altLang="en-US" dirty="0">
                <a:solidFill>
                  <a:srgbClr val="191B1F"/>
                </a:solidFill>
                <a:latin typeface="-apple-system"/>
              </a:rPr>
              <a:t>上下文处理，关键技术包括：</a:t>
            </a:r>
          </a:p>
          <a:p>
            <a:r>
              <a:rPr lang="en-US" altLang="zh-CN" dirty="0">
                <a:solidFill>
                  <a:srgbClr val="191B1F"/>
                </a:solidFill>
                <a:latin typeface="-apple-system"/>
              </a:rPr>
              <a:t>- </a:t>
            </a:r>
            <a:r>
              <a:rPr lang="zh-CN" altLang="en-US" dirty="0">
                <a:solidFill>
                  <a:srgbClr val="191B1F"/>
                </a:solidFill>
                <a:latin typeface="-apple-system"/>
              </a:rPr>
              <a:t>分块稀疏激活：仅</a:t>
            </a:r>
            <a:r>
              <a:rPr lang="en-US" altLang="zh-CN" dirty="0">
                <a:solidFill>
                  <a:srgbClr val="191B1F"/>
                </a:solidFill>
                <a:latin typeface="-apple-system"/>
              </a:rPr>
              <a:t>17B</a:t>
            </a:r>
            <a:r>
              <a:rPr lang="zh-CN" altLang="en-US" dirty="0">
                <a:solidFill>
                  <a:srgbClr val="191B1F"/>
                </a:solidFill>
                <a:latin typeface="-apple-system"/>
              </a:rPr>
              <a:t>参数参与前向计算</a:t>
            </a:r>
          </a:p>
          <a:p>
            <a:r>
              <a:rPr lang="en-US" altLang="zh-CN" dirty="0">
                <a:solidFill>
                  <a:srgbClr val="191B1F"/>
                </a:solidFill>
                <a:latin typeface="-apple-system"/>
              </a:rPr>
              <a:t>- </a:t>
            </a:r>
            <a:r>
              <a:rPr lang="zh-CN" altLang="en-US" dirty="0">
                <a:solidFill>
                  <a:srgbClr val="191B1F"/>
                </a:solidFill>
                <a:latin typeface="-apple-system"/>
              </a:rPr>
              <a:t>混合精度内存管理：</a:t>
            </a:r>
            <a:r>
              <a:rPr lang="en-US" altLang="zh-CN" dirty="0">
                <a:solidFill>
                  <a:srgbClr val="191B1F"/>
                </a:solidFill>
                <a:latin typeface="-apple-system"/>
              </a:rPr>
              <a:t>FP8</a:t>
            </a:r>
            <a:r>
              <a:rPr lang="zh-CN" altLang="en-US" dirty="0">
                <a:solidFill>
                  <a:srgbClr val="191B1F"/>
                </a:solidFill>
                <a:latin typeface="-apple-system"/>
              </a:rPr>
              <a:t>激活值缓存</a:t>
            </a:r>
          </a:p>
          <a:p>
            <a:r>
              <a:rPr lang="en-US" altLang="zh-CN" dirty="0">
                <a:solidFill>
                  <a:srgbClr val="191B1F"/>
                </a:solidFill>
                <a:latin typeface="-apple-system"/>
              </a:rPr>
              <a:t>- </a:t>
            </a:r>
            <a:r>
              <a:rPr lang="zh-CN" altLang="en-US" dirty="0">
                <a:solidFill>
                  <a:srgbClr val="191B1F"/>
                </a:solidFill>
                <a:latin typeface="-apple-system"/>
              </a:rPr>
              <a:t>自适应</a:t>
            </a:r>
            <a:r>
              <a:rPr lang="en-US" altLang="zh-CN" dirty="0">
                <a:solidFill>
                  <a:srgbClr val="191B1F"/>
                </a:solidFill>
                <a:latin typeface="-apple-system"/>
              </a:rPr>
              <a:t>KV</a:t>
            </a:r>
            <a:r>
              <a:rPr lang="zh-CN" altLang="en-US" dirty="0">
                <a:solidFill>
                  <a:srgbClr val="191B1F"/>
                </a:solidFill>
                <a:latin typeface="-apple-system"/>
              </a:rPr>
              <a:t>缓存压缩：基于</a:t>
            </a:r>
            <a:r>
              <a:rPr lang="en-US" altLang="zh-CN" dirty="0">
                <a:solidFill>
                  <a:srgbClr val="191B1F"/>
                </a:solidFill>
                <a:latin typeface="-apple-system"/>
              </a:rPr>
              <a:t>LRU</a:t>
            </a:r>
            <a:r>
              <a:rPr lang="zh-CN" altLang="en-US" dirty="0">
                <a:solidFill>
                  <a:srgbClr val="191B1F"/>
                </a:solidFill>
                <a:latin typeface="-apple-system"/>
              </a:rPr>
              <a:t>的缓存淘汰策略</a:t>
            </a:r>
            <a:endParaRPr lang="zh-CN" altLang="en-US" b="0" i="0" dirty="0">
              <a:solidFill>
                <a:srgbClr val="191B1F"/>
              </a:solidFill>
              <a:effectLst/>
              <a:latin typeface="-apple-system"/>
            </a:endParaRPr>
          </a:p>
        </p:txBody>
      </p:sp>
      <p:pic>
        <p:nvPicPr>
          <p:cNvPr id="3074" name="Picture 2" descr="https://scontent.fhkg4-2.fna.fbcdn.net/v/t39.2365-6/488655517_650996354186993_1043942188415715102_n.png?_nc_cat=105&amp;ccb=1-7&amp;_nc_sid=e280be&amp;_nc_ohc=HPPLLj-2kzwQ7kNvwGKie-E&amp;_nc_oc=AdkFzv5IjEQsWz-n7_h1wPEVpUVuRSu1XEMNLM8046ys8nW7VLbqYm3ifdJCELODlcysfQtDPiiAK5t3FtVm-W7i&amp;_nc_zt=14&amp;_nc_ht=scontent.fhkg4-2.fna&amp;_nc_gid=9AOk9vSywAYrr0kBo4cZqw&amp;oh=00_AfGYszn5ekK5o_rTJwE7WhsdI1FkxdmCtVvRo5W-Dv9Bag&amp;oe=681EF48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946" y="2210397"/>
            <a:ext cx="5687166" cy="387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52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多模态大模型应用</a:t>
            </a:r>
            <a:endParaRPr lang="zh-CN" altLang="en-US" sz="2800" dirty="0"/>
          </a:p>
        </p:txBody>
      </p:sp>
      <p:sp>
        <p:nvSpPr>
          <p:cNvPr id="3" name="矩形 2"/>
          <p:cNvSpPr/>
          <p:nvPr/>
        </p:nvSpPr>
        <p:spPr>
          <a:xfrm>
            <a:off x="842257" y="1932880"/>
            <a:ext cx="10864639" cy="4801314"/>
          </a:xfrm>
          <a:prstGeom prst="rect">
            <a:avLst/>
          </a:prstGeom>
        </p:spPr>
        <p:txBody>
          <a:bodyPr wrap="square">
            <a:spAutoFit/>
          </a:bodyPr>
          <a:lstStyle/>
          <a:p>
            <a:r>
              <a:rPr lang="en-US" altLang="zh-CN" dirty="0">
                <a:solidFill>
                  <a:srgbClr val="191B1F"/>
                </a:solidFill>
                <a:latin typeface="-apple-system"/>
              </a:rPr>
              <a:t>3.1 Llama 4 Scout</a:t>
            </a:r>
            <a:r>
              <a:rPr lang="zh-CN" altLang="en-US" dirty="0">
                <a:solidFill>
                  <a:srgbClr val="191B1F"/>
                </a:solidFill>
                <a:latin typeface="-apple-system"/>
              </a:rPr>
              <a:t>（基础版）</a:t>
            </a:r>
          </a:p>
          <a:p>
            <a:r>
              <a:rPr lang="zh-CN" altLang="en-US" dirty="0">
                <a:solidFill>
                  <a:srgbClr val="191B1F"/>
                </a:solidFill>
                <a:latin typeface="-apple-system"/>
              </a:rPr>
              <a:t>该</a:t>
            </a:r>
            <a:r>
              <a:rPr lang="en-US" altLang="zh-CN" dirty="0">
                <a:solidFill>
                  <a:srgbClr val="191B1F"/>
                </a:solidFill>
                <a:latin typeface="-apple-system"/>
              </a:rPr>
              <a:t>17B</a:t>
            </a:r>
            <a:r>
              <a:rPr lang="zh-CN" altLang="en-US" dirty="0">
                <a:solidFill>
                  <a:srgbClr val="191B1F"/>
                </a:solidFill>
                <a:latin typeface="-apple-system"/>
              </a:rPr>
              <a:t>参数模型通过动态专家选择机制，在文本理解任务中展现出超越</a:t>
            </a:r>
            <a:r>
              <a:rPr lang="en-US" altLang="zh-CN" dirty="0">
                <a:solidFill>
                  <a:srgbClr val="191B1F"/>
                </a:solidFill>
                <a:latin typeface="-apple-system"/>
              </a:rPr>
              <a:t>Gemini 2.0 Flash-Lite</a:t>
            </a:r>
            <a:r>
              <a:rPr lang="zh-CN" altLang="en-US" dirty="0">
                <a:solidFill>
                  <a:srgbClr val="191B1F"/>
                </a:solidFill>
                <a:latin typeface="-apple-system"/>
              </a:rPr>
              <a:t>的性能优势。其</a:t>
            </a:r>
            <a:r>
              <a:rPr lang="en-US" altLang="zh-CN" dirty="0">
                <a:solidFill>
                  <a:srgbClr val="191B1F"/>
                </a:solidFill>
                <a:latin typeface="-apple-system"/>
              </a:rPr>
              <a:t>16</a:t>
            </a:r>
            <a:r>
              <a:rPr lang="zh-CN" altLang="en-US" dirty="0">
                <a:solidFill>
                  <a:srgbClr val="191B1F"/>
                </a:solidFill>
                <a:latin typeface="-apple-system"/>
              </a:rPr>
              <a:t>组专家模块采用任务自适应激活策略，在</a:t>
            </a:r>
            <a:r>
              <a:rPr lang="en-US" altLang="zh-CN" dirty="0">
                <a:solidFill>
                  <a:srgbClr val="191B1F"/>
                </a:solidFill>
                <a:latin typeface="-apple-system"/>
              </a:rPr>
              <a:t>MMLU</a:t>
            </a:r>
            <a:r>
              <a:rPr lang="zh-CN" altLang="en-US" dirty="0">
                <a:solidFill>
                  <a:srgbClr val="191B1F"/>
                </a:solidFill>
                <a:latin typeface="-apple-system"/>
              </a:rPr>
              <a:t>基准测试中取得</a:t>
            </a:r>
            <a:r>
              <a:rPr lang="en-US" altLang="zh-CN" dirty="0">
                <a:solidFill>
                  <a:srgbClr val="191B1F"/>
                </a:solidFill>
                <a:latin typeface="-apple-system"/>
              </a:rPr>
              <a:t>82.3%</a:t>
            </a:r>
            <a:r>
              <a:rPr lang="zh-CN" altLang="en-US" dirty="0">
                <a:solidFill>
                  <a:srgbClr val="191B1F"/>
                </a:solidFill>
                <a:latin typeface="-apple-system"/>
              </a:rPr>
              <a:t>的准确率，相比</a:t>
            </a:r>
            <a:r>
              <a:rPr lang="en-US" altLang="zh-CN" dirty="0">
                <a:solidFill>
                  <a:srgbClr val="191B1F"/>
                </a:solidFill>
                <a:latin typeface="-apple-system"/>
              </a:rPr>
              <a:t>Llama 3</a:t>
            </a:r>
            <a:r>
              <a:rPr lang="zh-CN" altLang="en-US" dirty="0">
                <a:solidFill>
                  <a:srgbClr val="191B1F"/>
                </a:solidFill>
                <a:latin typeface="-apple-system"/>
              </a:rPr>
              <a:t>提升</a:t>
            </a:r>
            <a:r>
              <a:rPr lang="en-US" altLang="zh-CN" dirty="0">
                <a:solidFill>
                  <a:srgbClr val="191B1F"/>
                </a:solidFill>
                <a:latin typeface="-apple-system"/>
              </a:rPr>
              <a:t>19</a:t>
            </a:r>
            <a:r>
              <a:rPr lang="zh-CN" altLang="en-US" dirty="0">
                <a:solidFill>
                  <a:srgbClr val="191B1F"/>
                </a:solidFill>
                <a:latin typeface="-apple-system"/>
              </a:rPr>
              <a:t>个百分点。特别在代码生成场景，借助扩展的</a:t>
            </a:r>
            <a:r>
              <a:rPr lang="en-US" altLang="zh-CN" dirty="0">
                <a:solidFill>
                  <a:srgbClr val="191B1F"/>
                </a:solidFill>
                <a:latin typeface="-apple-system"/>
              </a:rPr>
              <a:t>Python/JavaScript</a:t>
            </a:r>
            <a:r>
              <a:rPr lang="zh-CN" altLang="en-US" dirty="0">
                <a:solidFill>
                  <a:srgbClr val="191B1F"/>
                </a:solidFill>
                <a:latin typeface="-apple-system"/>
              </a:rPr>
              <a:t>专家模块，</a:t>
            </a:r>
            <a:r>
              <a:rPr lang="en-US" altLang="zh-CN" dirty="0" err="1">
                <a:solidFill>
                  <a:srgbClr val="191B1F"/>
                </a:solidFill>
                <a:latin typeface="-apple-system"/>
              </a:rPr>
              <a:t>HumanEval</a:t>
            </a:r>
            <a:r>
              <a:rPr lang="zh-CN" altLang="en-US" dirty="0">
                <a:solidFill>
                  <a:srgbClr val="191B1F"/>
                </a:solidFill>
                <a:latin typeface="-apple-system"/>
              </a:rPr>
              <a:t>得分达到</a:t>
            </a:r>
            <a:r>
              <a:rPr lang="en-US" altLang="zh-CN" dirty="0">
                <a:solidFill>
                  <a:srgbClr val="191B1F"/>
                </a:solidFill>
                <a:latin typeface="-apple-system"/>
              </a:rPr>
              <a:t>68.7</a:t>
            </a:r>
            <a:r>
              <a:rPr lang="zh-CN" altLang="en-US" dirty="0">
                <a:solidFill>
                  <a:srgbClr val="191B1F"/>
                </a:solidFill>
                <a:latin typeface="-apple-system"/>
              </a:rPr>
              <a:t>，显著优于同规模竞品。</a:t>
            </a:r>
          </a:p>
          <a:p>
            <a:endParaRPr lang="zh-CN" altLang="en-US" dirty="0">
              <a:solidFill>
                <a:srgbClr val="191B1F"/>
              </a:solidFill>
              <a:latin typeface="-apple-system"/>
            </a:endParaRPr>
          </a:p>
          <a:p>
            <a:r>
              <a:rPr lang="en-US" altLang="zh-CN" dirty="0">
                <a:solidFill>
                  <a:srgbClr val="191B1F"/>
                </a:solidFill>
                <a:latin typeface="-apple-system"/>
              </a:rPr>
              <a:t>3.2 Llama 4 Maverick</a:t>
            </a:r>
            <a:r>
              <a:rPr lang="zh-CN" altLang="en-US" dirty="0">
                <a:solidFill>
                  <a:srgbClr val="191B1F"/>
                </a:solidFill>
                <a:latin typeface="-apple-system"/>
              </a:rPr>
              <a:t>（专业版）</a:t>
            </a:r>
          </a:p>
          <a:p>
            <a:r>
              <a:rPr lang="zh-CN" altLang="en-US" dirty="0">
                <a:solidFill>
                  <a:srgbClr val="191B1F"/>
                </a:solidFill>
                <a:latin typeface="-apple-system"/>
              </a:rPr>
              <a:t>在保持</a:t>
            </a:r>
            <a:r>
              <a:rPr lang="en-US" altLang="zh-CN" dirty="0">
                <a:solidFill>
                  <a:srgbClr val="191B1F"/>
                </a:solidFill>
                <a:latin typeface="-apple-system"/>
              </a:rPr>
              <a:t>17B</a:t>
            </a:r>
            <a:r>
              <a:rPr lang="zh-CN" altLang="en-US" dirty="0">
                <a:solidFill>
                  <a:srgbClr val="191B1F"/>
                </a:solidFill>
                <a:latin typeface="-apple-system"/>
              </a:rPr>
              <a:t>活跃参数的前提下，通过</a:t>
            </a:r>
            <a:r>
              <a:rPr lang="en-US" altLang="zh-CN" dirty="0">
                <a:solidFill>
                  <a:srgbClr val="191B1F"/>
                </a:solidFill>
                <a:latin typeface="-apple-system"/>
              </a:rPr>
              <a:t>128</a:t>
            </a:r>
            <a:r>
              <a:rPr lang="zh-CN" altLang="en-US" dirty="0">
                <a:solidFill>
                  <a:srgbClr val="191B1F"/>
                </a:solidFill>
                <a:latin typeface="-apple-system"/>
              </a:rPr>
              <a:t>组专家模块实现</a:t>
            </a:r>
            <a:r>
              <a:rPr lang="en-US" altLang="zh-CN" dirty="0">
                <a:solidFill>
                  <a:srgbClr val="191B1F"/>
                </a:solidFill>
                <a:latin typeface="-apple-system"/>
              </a:rPr>
              <a:t>400B</a:t>
            </a:r>
            <a:r>
              <a:rPr lang="zh-CN" altLang="en-US" dirty="0">
                <a:solidFill>
                  <a:srgbClr val="191B1F"/>
                </a:solidFill>
                <a:latin typeface="-apple-system"/>
              </a:rPr>
              <a:t>总参数容量。其创新之处在于专家知识蒸馏技术</a:t>
            </a:r>
            <a:r>
              <a:rPr lang="en-US" altLang="zh-CN" dirty="0">
                <a:solidFill>
                  <a:srgbClr val="191B1F"/>
                </a:solidFill>
                <a:latin typeface="-apple-system"/>
              </a:rPr>
              <a:t>——</a:t>
            </a:r>
            <a:r>
              <a:rPr lang="zh-CN" altLang="en-US" dirty="0">
                <a:solidFill>
                  <a:srgbClr val="191B1F"/>
                </a:solidFill>
                <a:latin typeface="-apple-system"/>
              </a:rPr>
              <a:t>从预览版</a:t>
            </a:r>
            <a:r>
              <a:rPr lang="en-US" altLang="zh-CN" dirty="0">
                <a:solidFill>
                  <a:srgbClr val="191B1F"/>
                </a:solidFill>
                <a:latin typeface="-apple-system"/>
              </a:rPr>
              <a:t>Behemoth</a:t>
            </a:r>
            <a:r>
              <a:rPr lang="zh-CN" altLang="en-US" dirty="0">
                <a:solidFill>
                  <a:srgbClr val="191B1F"/>
                </a:solidFill>
                <a:latin typeface="-apple-system"/>
              </a:rPr>
              <a:t>模型中提取跨模态知识，使得数学推理能力（</a:t>
            </a:r>
            <a:r>
              <a:rPr lang="en-US" altLang="zh-CN" dirty="0">
                <a:solidFill>
                  <a:srgbClr val="191B1F"/>
                </a:solidFill>
                <a:latin typeface="-apple-system"/>
              </a:rPr>
              <a:t>MATH</a:t>
            </a:r>
            <a:r>
              <a:rPr lang="zh-CN" altLang="en-US" dirty="0">
                <a:solidFill>
                  <a:srgbClr val="191B1F"/>
                </a:solidFill>
                <a:latin typeface="-apple-system"/>
              </a:rPr>
              <a:t>数据集）达到</a:t>
            </a:r>
            <a:r>
              <a:rPr lang="en-US" altLang="zh-CN" dirty="0">
                <a:solidFill>
                  <a:srgbClr val="191B1F"/>
                </a:solidFill>
                <a:latin typeface="-apple-system"/>
              </a:rPr>
              <a:t>61.2</a:t>
            </a:r>
            <a:r>
              <a:rPr lang="zh-CN" altLang="en-US" dirty="0">
                <a:solidFill>
                  <a:srgbClr val="191B1F"/>
                </a:solidFill>
                <a:latin typeface="-apple-system"/>
              </a:rPr>
              <a:t>分，逼近</a:t>
            </a:r>
            <a:r>
              <a:rPr lang="en-US" altLang="zh-CN" dirty="0">
                <a:solidFill>
                  <a:srgbClr val="191B1F"/>
                </a:solidFill>
                <a:latin typeface="-apple-system"/>
              </a:rPr>
              <a:t>GPT-4o</a:t>
            </a:r>
            <a:r>
              <a:rPr lang="zh-CN" altLang="en-US" dirty="0">
                <a:solidFill>
                  <a:srgbClr val="191B1F"/>
                </a:solidFill>
                <a:latin typeface="-apple-system"/>
              </a:rPr>
              <a:t>的</a:t>
            </a:r>
            <a:r>
              <a:rPr lang="en-US" altLang="zh-CN" dirty="0">
                <a:solidFill>
                  <a:srgbClr val="191B1F"/>
                </a:solidFill>
                <a:latin typeface="-apple-system"/>
              </a:rPr>
              <a:t>63.5</a:t>
            </a:r>
            <a:r>
              <a:rPr lang="zh-CN" altLang="en-US" dirty="0">
                <a:solidFill>
                  <a:srgbClr val="191B1F"/>
                </a:solidFill>
                <a:latin typeface="-apple-system"/>
              </a:rPr>
              <a:t>分水平。在编程基准测试中，该模型针对代码补全任务特别优化的</a:t>
            </a:r>
            <a:r>
              <a:rPr lang="en-US" altLang="zh-CN" dirty="0">
                <a:solidFill>
                  <a:srgbClr val="191B1F"/>
                </a:solidFill>
                <a:latin typeface="-apple-system"/>
              </a:rPr>
              <a:t>C++/Rust</a:t>
            </a:r>
            <a:r>
              <a:rPr lang="zh-CN" altLang="en-US" dirty="0">
                <a:solidFill>
                  <a:srgbClr val="191B1F"/>
                </a:solidFill>
                <a:latin typeface="-apple-system"/>
              </a:rPr>
              <a:t>专家模块展现卓越性能，单次生成通过率达</a:t>
            </a:r>
            <a:r>
              <a:rPr lang="en-US" altLang="zh-CN" dirty="0">
                <a:solidFill>
                  <a:srgbClr val="191B1F"/>
                </a:solidFill>
                <a:latin typeface="-apple-system"/>
              </a:rPr>
              <a:t>79%</a:t>
            </a:r>
            <a:r>
              <a:rPr lang="zh-CN" altLang="en-US" dirty="0">
                <a:solidFill>
                  <a:srgbClr val="191B1F"/>
                </a:solidFill>
                <a:latin typeface="-apple-system"/>
              </a:rPr>
              <a:t>。</a:t>
            </a:r>
          </a:p>
          <a:p>
            <a:br>
              <a:rPr lang="zh-CN" altLang="en-US" dirty="0">
                <a:solidFill>
                  <a:srgbClr val="191B1F"/>
                </a:solidFill>
                <a:latin typeface="-apple-system"/>
              </a:rPr>
            </a:br>
            <a:r>
              <a:rPr lang="en-US" altLang="zh-CN" dirty="0">
                <a:solidFill>
                  <a:srgbClr val="191B1F"/>
                </a:solidFill>
                <a:latin typeface="-apple-system"/>
              </a:rPr>
              <a:t>3.3 Llama 4 Behemoth</a:t>
            </a:r>
            <a:r>
              <a:rPr lang="zh-CN" altLang="en-US" dirty="0">
                <a:latin typeface="-apple-system"/>
              </a:rPr>
              <a:t>（</a:t>
            </a:r>
            <a:r>
              <a:rPr lang="zh-CN" altLang="en-US" dirty="0">
                <a:solidFill>
                  <a:srgbClr val="191B1F"/>
                </a:solidFill>
                <a:latin typeface="-apple-system"/>
              </a:rPr>
              <a:t>预览版）</a:t>
            </a:r>
          </a:p>
          <a:p>
            <a:r>
              <a:rPr lang="zh-CN" altLang="en-US" dirty="0">
                <a:solidFill>
                  <a:srgbClr val="191B1F"/>
                </a:solidFill>
                <a:latin typeface="-apple-system"/>
              </a:rPr>
              <a:t>作为技术验证型模型，其</a:t>
            </a:r>
            <a:r>
              <a:rPr lang="en-US" altLang="zh-CN" dirty="0">
                <a:solidFill>
                  <a:srgbClr val="191B1F"/>
                </a:solidFill>
                <a:latin typeface="-apple-system"/>
              </a:rPr>
              <a:t>2T</a:t>
            </a:r>
            <a:r>
              <a:rPr lang="zh-CN" altLang="en-US" dirty="0">
                <a:solidFill>
                  <a:srgbClr val="191B1F"/>
                </a:solidFill>
                <a:latin typeface="-apple-system"/>
              </a:rPr>
              <a:t>总参数量采用分阶段训练策略：第一阶段在</a:t>
            </a:r>
            <a:r>
              <a:rPr lang="en-US" altLang="zh-CN" dirty="0">
                <a:solidFill>
                  <a:srgbClr val="191B1F"/>
                </a:solidFill>
                <a:latin typeface="-apple-system"/>
              </a:rPr>
              <a:t>256K H100</a:t>
            </a:r>
            <a:r>
              <a:rPr lang="zh-CN" altLang="en-US" dirty="0">
                <a:solidFill>
                  <a:srgbClr val="191B1F"/>
                </a:solidFill>
                <a:latin typeface="-apple-system"/>
              </a:rPr>
              <a:t>集群上完成万亿级</a:t>
            </a:r>
            <a:r>
              <a:rPr lang="en-US" altLang="zh-CN" dirty="0">
                <a:solidFill>
                  <a:srgbClr val="191B1F"/>
                </a:solidFill>
                <a:latin typeface="-apple-system"/>
              </a:rPr>
              <a:t>token</a:t>
            </a:r>
            <a:r>
              <a:rPr lang="zh-CN" altLang="en-US" dirty="0">
                <a:solidFill>
                  <a:srgbClr val="191B1F"/>
                </a:solidFill>
                <a:latin typeface="-apple-system"/>
              </a:rPr>
              <a:t>预训练，第二阶段通过专家分化技术生成</a:t>
            </a:r>
            <a:r>
              <a:rPr lang="en-US" altLang="zh-CN" dirty="0">
                <a:solidFill>
                  <a:srgbClr val="191B1F"/>
                </a:solidFill>
                <a:latin typeface="-apple-system"/>
              </a:rPr>
              <a:t>288B</a:t>
            </a:r>
            <a:r>
              <a:rPr lang="zh-CN" altLang="en-US" dirty="0">
                <a:solidFill>
                  <a:srgbClr val="191B1F"/>
                </a:solidFill>
                <a:latin typeface="-apple-system"/>
              </a:rPr>
              <a:t>活跃参数的核心架构。在</a:t>
            </a:r>
            <a:r>
              <a:rPr lang="en-US" altLang="zh-CN" dirty="0">
                <a:solidFill>
                  <a:srgbClr val="191B1F"/>
                </a:solidFill>
                <a:latin typeface="-apple-system"/>
              </a:rPr>
              <a:t>STEM</a:t>
            </a:r>
            <a:r>
              <a:rPr lang="zh-CN" altLang="en-US" dirty="0">
                <a:solidFill>
                  <a:srgbClr val="191B1F"/>
                </a:solidFill>
                <a:latin typeface="-apple-system"/>
              </a:rPr>
              <a:t>领域任务中展现出的突破性性能，源于其特有的量子计算专家模块和分子动力学仿真模块。该模型在</a:t>
            </a:r>
            <a:r>
              <a:rPr lang="en-US" altLang="zh-CN" dirty="0">
                <a:solidFill>
                  <a:srgbClr val="191B1F"/>
                </a:solidFill>
                <a:latin typeface="-apple-system"/>
              </a:rPr>
              <a:t>MIT</a:t>
            </a:r>
            <a:r>
              <a:rPr lang="zh-CN" altLang="en-US" dirty="0">
                <a:solidFill>
                  <a:srgbClr val="191B1F"/>
                </a:solidFill>
                <a:latin typeface="-apple-system"/>
              </a:rPr>
              <a:t>生物工程系联合测试中，蛋白质折叠预测精度达到</a:t>
            </a:r>
            <a:r>
              <a:rPr lang="en-US" altLang="zh-CN" dirty="0" err="1">
                <a:solidFill>
                  <a:srgbClr val="191B1F"/>
                </a:solidFill>
                <a:latin typeface="-apple-system"/>
              </a:rPr>
              <a:t>AlphaFold</a:t>
            </a:r>
            <a:r>
              <a:rPr lang="en-US" altLang="zh-CN" dirty="0">
                <a:solidFill>
                  <a:srgbClr val="191B1F"/>
                </a:solidFill>
                <a:latin typeface="-apple-system"/>
              </a:rPr>
              <a:t> 2</a:t>
            </a:r>
            <a:r>
              <a:rPr lang="zh-CN" altLang="en-US" dirty="0">
                <a:solidFill>
                  <a:srgbClr val="191B1F"/>
                </a:solidFill>
                <a:latin typeface="-apple-system"/>
              </a:rPr>
              <a:t>的</a:t>
            </a:r>
            <a:r>
              <a:rPr lang="en-US" altLang="zh-CN" dirty="0">
                <a:solidFill>
                  <a:srgbClr val="191B1F"/>
                </a:solidFill>
                <a:latin typeface="-apple-system"/>
              </a:rPr>
              <a:t>92%</a:t>
            </a:r>
            <a:r>
              <a:rPr lang="zh-CN" altLang="en-US" dirty="0">
                <a:solidFill>
                  <a:srgbClr val="191B1F"/>
                </a:solidFill>
                <a:latin typeface="-apple-system"/>
              </a:rPr>
              <a:t>。</a:t>
            </a:r>
            <a:endParaRPr lang="zh-CN" altLang="en-US" b="0" i="0" dirty="0">
              <a:solidFill>
                <a:srgbClr val="191B1F"/>
              </a:solidFill>
              <a:effectLst/>
              <a:latin typeface="-apple-system"/>
            </a:endParaRPr>
          </a:p>
        </p:txBody>
      </p:sp>
    </p:spTree>
    <p:extLst>
      <p:ext uri="{BB962C8B-B14F-4D97-AF65-F5344CB8AC3E}">
        <p14:creationId xmlns:p14="http://schemas.microsoft.com/office/powerpoint/2010/main" val="429464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多模态模型能干什么</a:t>
            </a:r>
            <a:endParaRPr lang="zh-CN" altLang="en-US" dirty="0"/>
          </a:p>
        </p:txBody>
      </p:sp>
      <p:pic>
        <p:nvPicPr>
          <p:cNvPr id="6" name="Picture 6">
            <a:extLst>
              <a:ext uri="{FF2B5EF4-FFF2-40B4-BE49-F238E27FC236}">
                <a16:creationId xmlns:a16="http://schemas.microsoft.com/office/drawing/2014/main" id="{55DC9EA3-9A6C-6358-1513-4AA11B2611A4}"/>
              </a:ext>
            </a:extLst>
          </p:cNvPr>
          <p:cNvPicPr>
            <a:picLocks noChangeAspect="1"/>
          </p:cNvPicPr>
          <p:nvPr/>
        </p:nvPicPr>
        <p:blipFill>
          <a:blip r:embed="rId4"/>
          <a:stretch>
            <a:fillRect/>
          </a:stretch>
        </p:blipFill>
        <p:spPr>
          <a:xfrm>
            <a:off x="1921368" y="2016738"/>
            <a:ext cx="8300644" cy="4697227"/>
          </a:xfrm>
          <a:prstGeom prst="rect">
            <a:avLst/>
          </a:prstGeom>
        </p:spPr>
      </p:pic>
    </p:spTree>
    <p:extLst>
      <p:ext uri="{BB962C8B-B14F-4D97-AF65-F5344CB8AC3E}">
        <p14:creationId xmlns:p14="http://schemas.microsoft.com/office/powerpoint/2010/main" val="306090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676" b="4666"/>
          <a:stretch>
            <a:fillRect/>
          </a:stretch>
        </p:blipFill>
        <p:spPr bwMode="auto">
          <a:xfrm>
            <a:off x="111513" y="3620429"/>
            <a:ext cx="12191997" cy="2888233"/>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163" y="86373"/>
            <a:ext cx="906574" cy="895060"/>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137" y="2018849"/>
            <a:ext cx="1273930" cy="1116330"/>
          </a:xfrm>
          <a:prstGeom prst="rect">
            <a:avLst/>
          </a:prstGeom>
        </p:spPr>
      </p:pic>
      <p:cxnSp>
        <p:nvCxnSpPr>
          <p:cNvPr id="9" name="直接连接符 8"/>
          <p:cNvCxnSpPr/>
          <p:nvPr/>
        </p:nvCxnSpPr>
        <p:spPr>
          <a:xfrm>
            <a:off x="2435703" y="1840938"/>
            <a:ext cx="0" cy="14201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172923" y="1751595"/>
            <a:ext cx="8069175" cy="1558568"/>
          </a:xfrm>
          <a:prstGeom prst="rect">
            <a:avLst/>
          </a:prstGeom>
        </p:spPr>
        <p:txBody>
          <a:bodyPr wrap="square">
            <a:spAutoFit/>
          </a:bodyPr>
          <a:lstStyle/>
          <a:p>
            <a:pPr algn="ctr">
              <a:lnSpc>
                <a:spcPct val="150000"/>
              </a:lnSpc>
              <a:spcBef>
                <a:spcPts val="0"/>
              </a:spcBef>
              <a:buClr>
                <a:srgbClr val="FF0000"/>
              </a:buClr>
            </a:pPr>
            <a:r>
              <a:rPr lang="zh-CN" altLang="en-US" sz="7200" b="1" spc="300" dirty="0">
                <a:solidFill>
                  <a:srgbClr val="2B71B8"/>
                </a:solidFill>
                <a:latin typeface="微软雅黑" panose="020B0503020204020204" charset="-122"/>
                <a:ea typeface="微软雅黑" panose="020B0503020204020204" charset="-122"/>
              </a:rPr>
              <a:t>谢谢！</a:t>
            </a:r>
          </a:p>
        </p:txBody>
      </p:sp>
      <p:pic>
        <p:nvPicPr>
          <p:cNvPr id="13" name="图片 12" descr="22b0be72a5d19feb720e0b397f70a07"/>
          <p:cNvPicPr>
            <a:picLocks noChangeAspect="1"/>
          </p:cNvPicPr>
          <p:nvPr/>
        </p:nvPicPr>
        <p:blipFill>
          <a:blip r:embed="rId7"/>
          <a:stretch>
            <a:fillRect/>
          </a:stretch>
        </p:blipFill>
        <p:spPr>
          <a:xfrm>
            <a:off x="7886065" y="21590"/>
            <a:ext cx="1341120" cy="1049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多模态模型能干什么</a:t>
            </a:r>
            <a:endParaRPr lang="zh-CN" altLang="en-US" dirty="0"/>
          </a:p>
        </p:txBody>
      </p:sp>
      <p:pic>
        <p:nvPicPr>
          <p:cNvPr id="7" name="Picture 8">
            <a:extLst>
              <a:ext uri="{FF2B5EF4-FFF2-40B4-BE49-F238E27FC236}">
                <a16:creationId xmlns:a16="http://schemas.microsoft.com/office/drawing/2014/main" id="{554DB66C-D814-C0AA-DD22-154DB14AF161}"/>
              </a:ext>
            </a:extLst>
          </p:cNvPr>
          <p:cNvPicPr>
            <a:picLocks noChangeAspect="1"/>
          </p:cNvPicPr>
          <p:nvPr/>
        </p:nvPicPr>
        <p:blipFill>
          <a:blip r:embed="rId4"/>
          <a:stretch>
            <a:fillRect/>
          </a:stretch>
        </p:blipFill>
        <p:spPr>
          <a:xfrm>
            <a:off x="1772189" y="2005418"/>
            <a:ext cx="8873533" cy="4690202"/>
          </a:xfrm>
          <a:prstGeom prst="rect">
            <a:avLst/>
          </a:prstGeom>
        </p:spPr>
      </p:pic>
    </p:spTree>
    <p:extLst>
      <p:ext uri="{BB962C8B-B14F-4D97-AF65-F5344CB8AC3E}">
        <p14:creationId xmlns:p14="http://schemas.microsoft.com/office/powerpoint/2010/main" val="373510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多模态模型能干什么</a:t>
            </a:r>
            <a:endParaRPr lang="zh-CN" altLang="en-US" dirty="0"/>
          </a:p>
        </p:txBody>
      </p:sp>
      <p:sp>
        <p:nvSpPr>
          <p:cNvPr id="3" name="矩形 2"/>
          <p:cNvSpPr/>
          <p:nvPr/>
        </p:nvSpPr>
        <p:spPr>
          <a:xfrm>
            <a:off x="1425260" y="2509393"/>
            <a:ext cx="9002333" cy="3323987"/>
          </a:xfrm>
          <a:prstGeom prst="rect">
            <a:avLst/>
          </a:prstGeom>
        </p:spPr>
        <p:txBody>
          <a:bodyPr wrap="square">
            <a:spAutoFit/>
          </a:bodyPr>
          <a:lstStyle/>
          <a:p>
            <a:pPr marL="342900" indent="-342900">
              <a:lnSpc>
                <a:spcPct val="150000"/>
              </a:lnSpc>
              <a:buFont typeface="Wingdings" panose="05000000000000000000" pitchFamily="2" charset="2"/>
              <a:buChar char="p"/>
            </a:pPr>
            <a:r>
              <a:rPr lang="zh-CN" altLang="en-US" sz="2000" dirty="0">
                <a:solidFill>
                  <a:srgbClr val="261F1E"/>
                </a:solidFill>
                <a:latin typeface="+mn-ea"/>
              </a:rPr>
              <a:t>图像描述：对图像内容生成自动描述</a:t>
            </a:r>
          </a:p>
          <a:p>
            <a:pPr marL="342900" indent="-342900">
              <a:lnSpc>
                <a:spcPct val="150000"/>
              </a:lnSpc>
              <a:buFont typeface="Wingdings" panose="05000000000000000000" pitchFamily="2" charset="2"/>
              <a:buChar char="p"/>
            </a:pPr>
            <a:r>
              <a:rPr lang="zh-CN" altLang="en-US" sz="2000" dirty="0">
                <a:solidFill>
                  <a:srgbClr val="261F1E"/>
                </a:solidFill>
                <a:latin typeface="+mn-ea"/>
              </a:rPr>
              <a:t>视频分类：对视频素材进行分类和标注</a:t>
            </a:r>
          </a:p>
          <a:p>
            <a:pPr marL="342900" indent="-342900">
              <a:lnSpc>
                <a:spcPct val="150000"/>
              </a:lnSpc>
              <a:buFont typeface="Wingdings" panose="05000000000000000000" pitchFamily="2" charset="2"/>
              <a:buChar char="p"/>
            </a:pPr>
            <a:r>
              <a:rPr lang="zh-CN" altLang="en-US" sz="2000" dirty="0">
                <a:solidFill>
                  <a:srgbClr val="261F1E"/>
                </a:solidFill>
                <a:latin typeface="+mn-ea"/>
              </a:rPr>
              <a:t>视频摘要：从视频素材中提取关键帧或关键片段，生成视频摘要信息</a:t>
            </a:r>
          </a:p>
          <a:p>
            <a:pPr marL="342900" indent="-342900">
              <a:lnSpc>
                <a:spcPct val="150000"/>
              </a:lnSpc>
              <a:buFont typeface="Wingdings" panose="05000000000000000000" pitchFamily="2" charset="2"/>
              <a:buChar char="p"/>
            </a:pPr>
            <a:r>
              <a:rPr lang="zh-CN" altLang="en-US" sz="2000" dirty="0">
                <a:solidFill>
                  <a:srgbClr val="261F1E"/>
                </a:solidFill>
                <a:latin typeface="+mn-ea"/>
              </a:rPr>
              <a:t>多模态翻译：将不同语言的文本、图像或音频内容进行翻译和转换</a:t>
            </a:r>
          </a:p>
          <a:p>
            <a:pPr marL="342900" indent="-342900">
              <a:lnSpc>
                <a:spcPct val="150000"/>
              </a:lnSpc>
              <a:buFont typeface="Wingdings" panose="05000000000000000000" pitchFamily="2" charset="2"/>
              <a:buChar char="p"/>
            </a:pPr>
            <a:r>
              <a:rPr lang="zh-CN" altLang="en-US" sz="2000" dirty="0">
                <a:solidFill>
                  <a:srgbClr val="261F1E"/>
                </a:solidFill>
                <a:latin typeface="+mn-ea"/>
              </a:rPr>
              <a:t>视觉问答：基于图像内容，进行知识问答，还可以结合图像和文本进行推理</a:t>
            </a:r>
          </a:p>
          <a:p>
            <a:pPr marL="342900" indent="-342900">
              <a:lnSpc>
                <a:spcPct val="150000"/>
              </a:lnSpc>
              <a:buFont typeface="Wingdings" panose="05000000000000000000" pitchFamily="2" charset="2"/>
              <a:buChar char="p"/>
            </a:pPr>
            <a:r>
              <a:rPr lang="zh-CN" altLang="en-US" sz="2000" dirty="0">
                <a:solidFill>
                  <a:srgbClr val="261F1E"/>
                </a:solidFill>
                <a:latin typeface="+mn-ea"/>
              </a:rPr>
              <a:t>语音识别：将音频内容转换为文本内容</a:t>
            </a:r>
          </a:p>
          <a:p>
            <a:pPr marL="342900" indent="-342900">
              <a:lnSpc>
                <a:spcPct val="150000"/>
              </a:lnSpc>
              <a:buFont typeface="Wingdings" panose="05000000000000000000" pitchFamily="2" charset="2"/>
              <a:buChar char="p"/>
            </a:pPr>
            <a:r>
              <a:rPr lang="zh-CN" altLang="en-US" sz="2000" dirty="0">
                <a:solidFill>
                  <a:srgbClr val="261F1E"/>
                </a:solidFill>
                <a:latin typeface="+mn-ea"/>
              </a:rPr>
              <a:t>语音合成：将文本内容转换为语音语音</a:t>
            </a:r>
            <a:endParaRPr lang="zh-CN" altLang="en-US" sz="2000" b="0" i="0" dirty="0">
              <a:solidFill>
                <a:srgbClr val="261F1E"/>
              </a:solidFill>
              <a:effectLst/>
              <a:latin typeface="+mn-ea"/>
            </a:endParaRPr>
          </a:p>
        </p:txBody>
      </p:sp>
    </p:spTree>
    <p:extLst>
      <p:ext uri="{BB962C8B-B14F-4D97-AF65-F5344CB8AC3E}">
        <p14:creationId xmlns:p14="http://schemas.microsoft.com/office/powerpoint/2010/main" val="131625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943" y="2605818"/>
            <a:ext cx="8048458" cy="4038842"/>
          </a:xfrm>
          <a:prstGeom prst="rect">
            <a:avLst/>
          </a:prstGeom>
        </p:spPr>
      </p:pic>
      <p:pic>
        <p:nvPicPr>
          <p:cNvPr id="13" name="图片 12" descr="22b0be72a5d19feb720e0b397f70a07"/>
          <p:cNvPicPr>
            <a:picLocks noChangeAspect="1"/>
          </p:cNvPicPr>
          <p:nvPr/>
        </p:nvPicPr>
        <p:blipFill>
          <a:blip r:embed="rId4"/>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多模态大模型基本架构</a:t>
            </a:r>
            <a:endParaRPr lang="zh-CN" altLang="en-US" dirty="0"/>
          </a:p>
        </p:txBody>
      </p:sp>
      <p:sp>
        <p:nvSpPr>
          <p:cNvPr id="7" name="文本框 6"/>
          <p:cNvSpPr txBox="1"/>
          <p:nvPr/>
        </p:nvSpPr>
        <p:spPr>
          <a:xfrm>
            <a:off x="5640947" y="4172307"/>
            <a:ext cx="1011815" cy="400110"/>
          </a:xfrm>
          <a:prstGeom prst="rect">
            <a:avLst/>
          </a:prstGeom>
          <a:noFill/>
        </p:spPr>
        <p:txBody>
          <a:bodyPr wrap="none" rtlCol="0">
            <a:spAutoFit/>
          </a:bodyPr>
          <a:lstStyle/>
          <a:p>
            <a:r>
              <a:rPr lang="en-US" altLang="zh-CN" sz="2000" b="1" kern="100" dirty="0">
                <a:solidFill>
                  <a:schemeClr val="bg1"/>
                </a:solidFill>
                <a:latin typeface="Times New Roman" panose="02020603050405020304" pitchFamily="18" charset="0"/>
                <a:ea typeface="微软雅黑" panose="020B0503020204020204" charset="-122"/>
                <a:cs typeface="Times New Roman" panose="02020603050405020304" pitchFamily="18" charset="0"/>
              </a:rPr>
              <a:t>MLLM</a:t>
            </a:r>
            <a:endParaRPr lang="zh-CN" altLang="en-US" sz="2000" b="1" kern="10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2880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a:extLst>
              <a:ext uri="{FF2B5EF4-FFF2-40B4-BE49-F238E27FC236}">
                <a16:creationId xmlns:a16="http://schemas.microsoft.com/office/drawing/2014/main" id="{FA037DA3-8071-4A5A-B470-A3D1E0E18D96}"/>
              </a:ext>
            </a:extLst>
          </p:cNvPr>
          <p:cNvSpPr>
            <a:spLocks noGrp="1"/>
          </p:cNvSpPr>
          <p:nvPr>
            <p:ph type="title"/>
          </p:nvPr>
        </p:nvSpPr>
        <p:spPr>
          <a:xfrm>
            <a:off x="285868" y="1368523"/>
            <a:ext cx="10972800" cy="842957"/>
          </a:xfrm>
        </p:spPr>
        <p:txBody>
          <a:bodyPr/>
          <a:lstStyle/>
          <a:p>
            <a:r>
              <a:rPr lang="zh-CN" altLang="en-US" sz="2800" dirty="0">
                <a:solidFill>
                  <a:srgbClr val="2A4A75"/>
                </a:solidFill>
                <a:latin typeface="Helvetica"/>
                <a:ea typeface="微软雅黑"/>
              </a:rPr>
              <a:t>多模态模型所面临的挑战</a:t>
            </a:r>
            <a:endParaRPr lang="zh-CN" altLang="en-US" dirty="0"/>
          </a:p>
        </p:txBody>
      </p:sp>
      <p:grpSp>
        <p:nvGrpSpPr>
          <p:cNvPr id="18" name="Group 7">
            <a:extLst>
              <a:ext uri="{FF2B5EF4-FFF2-40B4-BE49-F238E27FC236}">
                <a16:creationId xmlns:a16="http://schemas.microsoft.com/office/drawing/2014/main" id="{97AC16BD-0D56-3A0A-09EF-F1BA074E258B}"/>
              </a:ext>
            </a:extLst>
          </p:cNvPr>
          <p:cNvGrpSpPr>
            <a:grpSpLocks noChangeAspect="1"/>
          </p:cNvGrpSpPr>
          <p:nvPr/>
        </p:nvGrpSpPr>
        <p:grpSpPr>
          <a:xfrm>
            <a:off x="285868" y="2531641"/>
            <a:ext cx="3791096" cy="3555643"/>
            <a:chOff x="1524000" y="1260765"/>
            <a:chExt cx="7772400" cy="5417126"/>
          </a:xfrm>
        </p:grpSpPr>
        <p:sp>
          <p:nvSpPr>
            <p:cNvPr id="19" name="Rectangle 8">
              <a:extLst>
                <a:ext uri="{FF2B5EF4-FFF2-40B4-BE49-F238E27FC236}">
                  <a16:creationId xmlns:a16="http://schemas.microsoft.com/office/drawing/2014/main" id="{8233DDEA-730A-35EA-EE02-43EC4F733894}"/>
                </a:ext>
              </a:extLst>
            </p:cNvPr>
            <p:cNvSpPr/>
            <p:nvPr/>
          </p:nvSpPr>
          <p:spPr>
            <a:xfrm>
              <a:off x="1524000" y="1260765"/>
              <a:ext cx="7772400" cy="5417126"/>
            </a:xfrm>
            <a:prstGeom prst="rect">
              <a:avLst/>
            </a:prstGeom>
            <a:solidFill>
              <a:schemeClr val="accent2"/>
            </a:solidFill>
            <a:ln>
              <a:noFill/>
            </a:ln>
          </p:spPr>
          <p:style>
            <a:lnRef idx="2">
              <a:schemeClr val="dk1">
                <a:shade val="15000"/>
              </a:schemeClr>
            </a:lnRef>
            <a:fillRef idx="1">
              <a:schemeClr val="dk1"/>
            </a:fillRef>
            <a:effectRef idx="0">
              <a:schemeClr val="dk1"/>
            </a:effectRef>
            <a:fontRef idx="minor">
              <a:schemeClr val="lt1"/>
            </a:fontRef>
          </p:style>
          <p:txBody>
            <a:bodyPr rtlCol="0" anchor="t" anchorCtr="0"/>
            <a:lstStyle/>
            <a:p>
              <a:pPr algn="ctr"/>
              <a:r>
                <a:rPr lang="zh-CN" altLang="en-US" dirty="0"/>
                <a:t>统一模型架构</a:t>
              </a:r>
              <a:endParaRPr lang="en-US" dirty="0"/>
            </a:p>
          </p:txBody>
        </p:sp>
        <p:sp>
          <p:nvSpPr>
            <p:cNvPr id="20" name="Rectangle 9">
              <a:extLst>
                <a:ext uri="{FF2B5EF4-FFF2-40B4-BE49-F238E27FC236}">
                  <a16:creationId xmlns:a16="http://schemas.microsoft.com/office/drawing/2014/main" id="{54DACBDB-8EB2-CC91-C466-296C2C2400FF}"/>
                </a:ext>
              </a:extLst>
            </p:cNvPr>
            <p:cNvSpPr>
              <a:spLocks/>
            </p:cNvSpPr>
            <p:nvPr/>
          </p:nvSpPr>
          <p:spPr>
            <a:xfrm>
              <a:off x="1594200" y="1828799"/>
              <a:ext cx="7632000" cy="4785489"/>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zh-CN" altLang="en-US" dirty="0"/>
                <a:t>训练</a:t>
              </a:r>
              <a:r>
                <a:rPr lang="en-US" altLang="zh-CN" dirty="0"/>
                <a:t>LLM</a:t>
              </a:r>
              <a:r>
                <a:rPr lang="zh-CN" altLang="en-US" dirty="0"/>
                <a:t>语言模型，成本巨大</a:t>
              </a:r>
              <a:endParaRPr lang="en-US" altLang="zh-CN" dirty="0"/>
            </a:p>
            <a:p>
              <a:endParaRPr lang="en-US" altLang="zh-CN" dirty="0"/>
            </a:p>
            <a:p>
              <a:r>
                <a:rPr lang="zh-CN" altLang="en-US" dirty="0"/>
                <a:t>希望保留预训练的语言模型，同时具备处理别的模态数据能力</a:t>
              </a:r>
              <a:endParaRPr lang="en-US" altLang="zh-CN" dirty="0"/>
            </a:p>
            <a:p>
              <a:endParaRPr lang="en-US" dirty="0"/>
            </a:p>
            <a:p>
              <a:endParaRPr lang="en-US" dirty="0"/>
            </a:p>
            <a:p>
              <a:endParaRPr lang="en-US" dirty="0"/>
            </a:p>
            <a:p>
              <a:r>
                <a:rPr lang="en-US" b="1" dirty="0"/>
                <a:t>Proposed approach: </a:t>
              </a:r>
              <a:r>
                <a:rPr lang="en-US" dirty="0"/>
                <a:t>interleave </a:t>
              </a:r>
              <a:r>
                <a:rPr lang="en-US" dirty="0">
                  <a:solidFill>
                    <a:schemeClr val="accent2"/>
                  </a:solidFill>
                </a:rPr>
                <a:t>cross-attention</a:t>
              </a:r>
              <a:r>
                <a:rPr lang="en-US" dirty="0"/>
                <a:t> layers with language-only self-attention layers (frozen)</a:t>
              </a:r>
            </a:p>
          </p:txBody>
        </p:sp>
      </p:grpSp>
      <p:grpSp>
        <p:nvGrpSpPr>
          <p:cNvPr id="21" name="Group 10">
            <a:extLst>
              <a:ext uri="{FF2B5EF4-FFF2-40B4-BE49-F238E27FC236}">
                <a16:creationId xmlns:a16="http://schemas.microsoft.com/office/drawing/2014/main" id="{71630B39-8035-A57B-4177-01568C9D1601}"/>
              </a:ext>
            </a:extLst>
          </p:cNvPr>
          <p:cNvGrpSpPr>
            <a:grpSpLocks noChangeAspect="1"/>
          </p:cNvGrpSpPr>
          <p:nvPr/>
        </p:nvGrpSpPr>
        <p:grpSpPr>
          <a:xfrm>
            <a:off x="4162131" y="2531639"/>
            <a:ext cx="3856073" cy="3560073"/>
            <a:chOff x="1524000" y="1260765"/>
            <a:chExt cx="7772399" cy="5417126"/>
          </a:xfrm>
        </p:grpSpPr>
        <p:sp>
          <p:nvSpPr>
            <p:cNvPr id="22" name="Rectangle 11">
              <a:extLst>
                <a:ext uri="{FF2B5EF4-FFF2-40B4-BE49-F238E27FC236}">
                  <a16:creationId xmlns:a16="http://schemas.microsoft.com/office/drawing/2014/main" id="{4159B1E1-23BE-C843-6E46-88CCAA70403C}"/>
                </a:ext>
              </a:extLst>
            </p:cNvPr>
            <p:cNvSpPr/>
            <p:nvPr/>
          </p:nvSpPr>
          <p:spPr>
            <a:xfrm>
              <a:off x="1524000" y="1260765"/>
              <a:ext cx="7772399" cy="5417126"/>
            </a:xfrm>
            <a:prstGeom prst="rect">
              <a:avLst/>
            </a:prstGeom>
            <a:solidFill>
              <a:schemeClr val="accent2"/>
            </a:solidFill>
            <a:ln>
              <a:noFill/>
            </a:ln>
          </p:spPr>
          <p:style>
            <a:lnRef idx="2">
              <a:schemeClr val="dk1">
                <a:shade val="15000"/>
              </a:schemeClr>
            </a:lnRef>
            <a:fillRef idx="1">
              <a:schemeClr val="dk1"/>
            </a:fillRef>
            <a:effectRef idx="0">
              <a:schemeClr val="dk1"/>
            </a:effectRef>
            <a:fontRef idx="minor">
              <a:schemeClr val="lt1"/>
            </a:fontRef>
          </p:style>
          <p:txBody>
            <a:bodyPr rtlCol="0" anchor="t" anchorCtr="0"/>
            <a:lstStyle/>
            <a:p>
              <a:pPr algn="ctr"/>
              <a:r>
                <a:rPr lang="zh-CN" altLang="en-US" dirty="0"/>
                <a:t>支持多维度数据</a:t>
              </a:r>
              <a:endParaRPr lang="en-US" dirty="0"/>
            </a:p>
          </p:txBody>
        </p:sp>
        <p:sp>
          <p:nvSpPr>
            <p:cNvPr id="23" name="Rectangle 12">
              <a:extLst>
                <a:ext uri="{FF2B5EF4-FFF2-40B4-BE49-F238E27FC236}">
                  <a16:creationId xmlns:a16="http://schemas.microsoft.com/office/drawing/2014/main" id="{818580F4-E6C3-8399-EFCC-AF67624A53ED}"/>
                </a:ext>
              </a:extLst>
            </p:cNvPr>
            <p:cNvSpPr>
              <a:spLocks/>
            </p:cNvSpPr>
            <p:nvPr/>
          </p:nvSpPr>
          <p:spPr>
            <a:xfrm>
              <a:off x="1594200" y="1828799"/>
              <a:ext cx="7632000" cy="4785488"/>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zh-CN" altLang="en-US" dirty="0"/>
                <a:t>能够加入图像和视频作为输入</a:t>
              </a:r>
              <a:endParaRPr lang="en-US" altLang="zh-CN" dirty="0"/>
            </a:p>
            <a:p>
              <a:endParaRPr lang="en-US" dirty="0"/>
            </a:p>
            <a:p>
              <a:r>
                <a:rPr lang="zh-CN" altLang="en-US" dirty="0"/>
                <a:t>二维或者多维数据的计算开销巨大，同时如何与语言模式的一维向量维度一样</a:t>
              </a:r>
              <a:endParaRPr lang="en-US" altLang="zh-CN" dirty="0"/>
            </a:p>
            <a:p>
              <a:endParaRPr lang="en-US" altLang="zh-CN" dirty="0"/>
            </a:p>
            <a:p>
              <a:endParaRPr lang="en-US" dirty="0"/>
            </a:p>
            <a:p>
              <a:r>
                <a:rPr lang="en-US" b="1" dirty="0"/>
                <a:t>Proposed approach:</a:t>
              </a:r>
              <a:r>
                <a:rPr lang="en-US" dirty="0"/>
                <a:t> </a:t>
              </a:r>
              <a:r>
                <a:rPr lang="en-US" dirty="0">
                  <a:solidFill>
                    <a:srgbClr val="FF2F92"/>
                  </a:solidFill>
                </a:rPr>
                <a:t>Perceiver</a:t>
              </a:r>
              <a:r>
                <a:rPr lang="en-US" dirty="0"/>
                <a:t>-based architecture with a fixed number of visual tokens</a:t>
              </a:r>
            </a:p>
          </p:txBody>
        </p:sp>
      </p:grpSp>
      <p:grpSp>
        <p:nvGrpSpPr>
          <p:cNvPr id="24" name="Group 13">
            <a:extLst>
              <a:ext uri="{FF2B5EF4-FFF2-40B4-BE49-F238E27FC236}">
                <a16:creationId xmlns:a16="http://schemas.microsoft.com/office/drawing/2014/main" id="{6322FEC9-3948-0A37-C58D-0F61E3BB41C4}"/>
              </a:ext>
            </a:extLst>
          </p:cNvPr>
          <p:cNvGrpSpPr>
            <a:grpSpLocks noChangeAspect="1"/>
          </p:cNvGrpSpPr>
          <p:nvPr/>
        </p:nvGrpSpPr>
        <p:grpSpPr>
          <a:xfrm>
            <a:off x="8099508" y="2525734"/>
            <a:ext cx="3980117" cy="3560074"/>
            <a:chOff x="1524000" y="1260765"/>
            <a:chExt cx="7772399" cy="5417126"/>
          </a:xfrm>
        </p:grpSpPr>
        <p:sp>
          <p:nvSpPr>
            <p:cNvPr id="25" name="Rectangle 14">
              <a:extLst>
                <a:ext uri="{FF2B5EF4-FFF2-40B4-BE49-F238E27FC236}">
                  <a16:creationId xmlns:a16="http://schemas.microsoft.com/office/drawing/2014/main" id="{BB64C651-F345-582F-A938-90C9CFE720EE}"/>
                </a:ext>
              </a:extLst>
            </p:cNvPr>
            <p:cNvSpPr/>
            <p:nvPr/>
          </p:nvSpPr>
          <p:spPr>
            <a:xfrm>
              <a:off x="1524000" y="1260765"/>
              <a:ext cx="7772399" cy="5417126"/>
            </a:xfrm>
            <a:prstGeom prst="rect">
              <a:avLst/>
            </a:prstGeom>
            <a:solidFill>
              <a:schemeClr val="accent2"/>
            </a:solidFill>
            <a:ln>
              <a:noFill/>
            </a:ln>
          </p:spPr>
          <p:style>
            <a:lnRef idx="2">
              <a:schemeClr val="dk1">
                <a:shade val="15000"/>
              </a:schemeClr>
            </a:lnRef>
            <a:fillRef idx="1">
              <a:schemeClr val="dk1"/>
            </a:fillRef>
            <a:effectRef idx="0">
              <a:schemeClr val="dk1"/>
            </a:effectRef>
            <a:fontRef idx="minor">
              <a:schemeClr val="lt1"/>
            </a:fontRef>
          </p:style>
          <p:txBody>
            <a:bodyPr rtlCol="0" anchor="t" anchorCtr="0"/>
            <a:lstStyle/>
            <a:p>
              <a:pPr algn="ctr"/>
              <a:r>
                <a:rPr lang="zh-CN" altLang="en-US" dirty="0"/>
                <a:t>多源异构数据</a:t>
              </a:r>
              <a:endParaRPr lang="en-US" dirty="0"/>
            </a:p>
          </p:txBody>
        </p:sp>
        <p:sp>
          <p:nvSpPr>
            <p:cNvPr id="26" name="Rectangle 15">
              <a:extLst>
                <a:ext uri="{FF2B5EF4-FFF2-40B4-BE49-F238E27FC236}">
                  <a16:creationId xmlns:a16="http://schemas.microsoft.com/office/drawing/2014/main" id="{26CE7133-CF93-EE97-4759-7C4D81658CAB}"/>
                </a:ext>
              </a:extLst>
            </p:cNvPr>
            <p:cNvSpPr>
              <a:spLocks/>
            </p:cNvSpPr>
            <p:nvPr/>
          </p:nvSpPr>
          <p:spPr>
            <a:xfrm>
              <a:off x="1594200" y="1828799"/>
              <a:ext cx="7632000" cy="4785489"/>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r>
                <a:rPr lang="zh-CN" altLang="en-US" dirty="0"/>
                <a:t>训练模型需要大量数据</a:t>
              </a:r>
              <a:endParaRPr lang="en-US" altLang="zh-CN" dirty="0"/>
            </a:p>
            <a:p>
              <a:endParaRPr lang="en-US" dirty="0"/>
            </a:p>
            <a:p>
              <a:r>
                <a:rPr lang="zh-CN" altLang="en-US" dirty="0"/>
                <a:t>现在的数据不足以支撑，互网上的数据缺乏标注</a:t>
              </a:r>
              <a:endParaRPr lang="en-US" altLang="zh-CN" dirty="0"/>
            </a:p>
            <a:p>
              <a:endParaRPr lang="en-US" b="1" dirty="0"/>
            </a:p>
            <a:p>
              <a:endParaRPr lang="en-US" b="1" dirty="0"/>
            </a:p>
            <a:p>
              <a:endParaRPr lang="en-US" b="1" dirty="0"/>
            </a:p>
            <a:p>
              <a:r>
                <a:rPr lang="en-US" b="1" dirty="0"/>
                <a:t>Proposed approach:</a:t>
              </a:r>
              <a:r>
                <a:rPr lang="en-US" dirty="0"/>
                <a:t> </a:t>
              </a:r>
              <a:r>
                <a:rPr lang="en-US" dirty="0">
                  <a:solidFill>
                    <a:srgbClr val="05D80A"/>
                  </a:solidFill>
                </a:rPr>
                <a:t>combine</a:t>
              </a:r>
              <a:r>
                <a:rPr lang="en-US" dirty="0"/>
                <a:t> web scraping with existing paired (image-text) and (video, text) datasets</a:t>
              </a:r>
            </a:p>
          </p:txBody>
        </p:sp>
      </p:grpSp>
    </p:spTree>
    <p:extLst>
      <p:ext uri="{BB962C8B-B14F-4D97-AF65-F5344CB8AC3E}">
        <p14:creationId xmlns:p14="http://schemas.microsoft.com/office/powerpoint/2010/main" val="16136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3"/>
          <a:stretch>
            <a:fillRect/>
          </a:stretch>
        </p:blipFill>
        <p:spPr>
          <a:xfrm>
            <a:off x="7886065" y="21590"/>
            <a:ext cx="1341120" cy="1049020"/>
          </a:xfrm>
          <a:prstGeom prst="rect">
            <a:avLst/>
          </a:prstGeom>
        </p:spPr>
      </p:pic>
      <p:sp>
        <p:nvSpPr>
          <p:cNvPr id="2" name="文本框 1"/>
          <p:cNvSpPr txBox="1"/>
          <p:nvPr/>
        </p:nvSpPr>
        <p:spPr>
          <a:xfrm>
            <a:off x="205946" y="266299"/>
            <a:ext cx="2268570" cy="707886"/>
          </a:xfrm>
          <a:prstGeom prst="rect">
            <a:avLst/>
          </a:prstGeom>
          <a:noFill/>
        </p:spPr>
        <p:txBody>
          <a:bodyPr wrap="none" rtlCol="0">
            <a:spAutoFit/>
          </a:bodyPr>
          <a:lstStyle/>
          <a:p>
            <a:r>
              <a:rPr lang="en-US" altLang="zh-CN" sz="4000" b="1" kern="100" dirty="0">
                <a:solidFill>
                  <a:schemeClr val="bg1"/>
                </a:solidFill>
                <a:latin typeface="微软雅黑" panose="020B0503020204020204" charset="-122"/>
                <a:ea typeface="微软雅黑" panose="020B0503020204020204" charset="-122"/>
                <a:cs typeface="Times New Roman" panose="02020603050405020304" pitchFamily="18" charset="0"/>
              </a:rPr>
              <a:t>8 MLLM</a:t>
            </a:r>
            <a:endParaRPr lang="zh-CN" altLang="en-US" sz="4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240499" y="1171958"/>
            <a:ext cx="11354780" cy="5615714"/>
          </a:xfrm>
          <a:prstGeom prst="rect">
            <a:avLst/>
          </a:prstGeom>
        </p:spPr>
      </p:pic>
    </p:spTree>
    <p:extLst>
      <p:ext uri="{BB962C8B-B14F-4D97-AF65-F5344CB8AC3E}">
        <p14:creationId xmlns:p14="http://schemas.microsoft.com/office/powerpoint/2010/main" val="91102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GEzNWUzMzAzNzc3ODc4NzMxZGFmNTg0NTIyYjgxOWYifQ=="/>
  <p:tag name="KSO_WPP_MARK_KEY" val="9ada47a1-2701-4cbc-9ae3-ff3f48cdeb7b"/>
</p:tagLst>
</file>

<file path=ppt/theme/theme1.xml><?xml version="1.0" encoding="utf-8"?>
<a:theme xmlns:a="http://schemas.openxmlformats.org/drawingml/2006/main" name="3_自定义设计方案">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5">
      <a:dk1>
        <a:sysClr val="windowText" lastClr="000000"/>
      </a:dk1>
      <a:lt1>
        <a:sysClr val="window" lastClr="FFFFFF"/>
      </a:lt1>
      <a:dk2>
        <a:srgbClr val="44546A"/>
      </a:dk2>
      <a:lt2>
        <a:srgbClr val="E7E6E6"/>
      </a:lt2>
      <a:accent1>
        <a:srgbClr val="70B6FC"/>
      </a:accent1>
      <a:accent2>
        <a:srgbClr val="41A2CD"/>
      </a:accent2>
      <a:accent3>
        <a:srgbClr val="034A90"/>
      </a:accent3>
      <a:accent4>
        <a:srgbClr val="C00000"/>
      </a:accent4>
      <a:accent5>
        <a:srgbClr val="FFC000"/>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latin typeface="微软雅黑" panose="020B0503020204020204" charset="-122"/>
            <a:ea typeface="微软雅黑" panose="020B050302020402020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b="1" kern="100" dirty="0">
            <a:solidFill>
              <a:srgbClr val="1A6693"/>
            </a:solidFill>
            <a:latin typeface="微软雅黑" panose="020B0503020204020204" charset="-122"/>
            <a:ea typeface="微软雅黑" panose="020B0503020204020204"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9943</TotalTime>
  <Words>2706</Words>
  <Application>Microsoft Office PowerPoint</Application>
  <PresentationFormat>宽屏</PresentationFormat>
  <Paragraphs>261</Paragraphs>
  <Slides>40</Slides>
  <Notes>40</Notes>
  <HiddenSlides>0</HiddenSlides>
  <MMClips>2</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40</vt:i4>
      </vt:variant>
    </vt:vector>
  </HeadingPairs>
  <TitlesOfParts>
    <vt:vector size="55" baseType="lpstr">
      <vt:lpstr>-apple-system</vt:lpstr>
      <vt:lpstr>等线</vt:lpstr>
      <vt:lpstr>黑体</vt:lpstr>
      <vt:lpstr>华文细黑</vt:lpstr>
      <vt:lpstr>SimSun</vt:lpstr>
      <vt:lpstr>微软雅黑</vt:lpstr>
      <vt:lpstr>Arial</vt:lpstr>
      <vt:lpstr>Calibri</vt:lpstr>
      <vt:lpstr>Calibri Light</vt:lpstr>
      <vt:lpstr>Helvetica</vt:lpstr>
      <vt:lpstr>roboto</vt:lpstr>
      <vt:lpstr>Times New Roman</vt:lpstr>
      <vt:lpstr>Wingdings</vt:lpstr>
      <vt:lpstr>3_自定义设计方案</vt:lpstr>
      <vt:lpstr>3_Office 主题​​</vt:lpstr>
      <vt:lpstr>PowerPoint 演示文稿</vt:lpstr>
      <vt:lpstr>什么是多模态</vt:lpstr>
      <vt:lpstr>什么是多模态大模型</vt:lpstr>
      <vt:lpstr>多模态模型能干什么</vt:lpstr>
      <vt:lpstr>多模态模型能干什么</vt:lpstr>
      <vt:lpstr>多模态模型能干什么</vt:lpstr>
      <vt:lpstr>多模态大模型基本架构</vt:lpstr>
      <vt:lpstr>多模态模型所面临的挑战</vt:lpstr>
      <vt:lpstr>PowerPoint 演示文稿</vt:lpstr>
      <vt:lpstr>模态对齐</vt:lpstr>
      <vt:lpstr>模态对齐</vt:lpstr>
      <vt:lpstr>模态对齐</vt:lpstr>
      <vt:lpstr>模态对齐</vt:lpstr>
      <vt:lpstr>模态对齐</vt:lpstr>
      <vt:lpstr>模态对齐</vt:lpstr>
      <vt:lpstr>模态对齐</vt:lpstr>
      <vt:lpstr>模态对齐</vt:lpstr>
      <vt:lpstr>模态对齐</vt:lpstr>
      <vt:lpstr>典型模型</vt:lpstr>
      <vt:lpstr>典型模型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典型模型</vt:lpstr>
      <vt:lpstr>典型模型</vt:lpstr>
      <vt:lpstr>多模态大模型应用</vt:lpstr>
      <vt:lpstr>多模态大模型应用</vt:lpstr>
      <vt:lpstr>多模态大模型应用</vt:lpstr>
      <vt:lpstr>PowerPoint 演示文稿</vt:lpstr>
      <vt:lpstr>多模态大模型应用</vt:lpstr>
      <vt:lpstr>多模态大模型应用</vt:lpstr>
      <vt:lpstr>PowerPoint 演示文稿</vt:lpstr>
      <vt:lpstr>多模态大模型应用</vt:lpstr>
      <vt:lpstr>多模态大模型应用</vt:lpstr>
      <vt:lpstr>多模态大模型应用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闫茂源</dc:creator>
  <cp:lastModifiedBy>xinke kong</cp:lastModifiedBy>
  <cp:revision>929</cp:revision>
  <cp:lastPrinted>2023-04-22T09:13:00Z</cp:lastPrinted>
  <dcterms:created xsi:type="dcterms:W3CDTF">2023-04-22T09:13:00Z</dcterms:created>
  <dcterms:modified xsi:type="dcterms:W3CDTF">2025-04-21T13:59:38Z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C532AAA4ABE234A19F993F64C2762966_43</vt:lpwstr>
  </property>
  <property fmtid="{D5CDD505-2E9C-101B-9397-08002B2CF9AE}" pid="3" name="KSOProductBuildVer">
    <vt:lpwstr>2052-11.1.0.13703</vt:lpwstr>
  </property>
</Properties>
</file>